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723" r:id="rId2"/>
  </p:sldMasterIdLst>
  <p:notesMasterIdLst>
    <p:notesMasterId r:id="rId18"/>
  </p:notesMasterIdLst>
  <p:handoutMasterIdLst>
    <p:handoutMasterId r:id="rId19"/>
  </p:handoutMasterIdLst>
  <p:sldIdLst>
    <p:sldId id="256" r:id="rId3"/>
    <p:sldId id="350" r:id="rId4"/>
    <p:sldId id="351" r:id="rId5"/>
    <p:sldId id="311" r:id="rId6"/>
    <p:sldId id="301" r:id="rId7"/>
    <p:sldId id="303" r:id="rId8"/>
    <p:sldId id="352" r:id="rId9"/>
    <p:sldId id="348" r:id="rId10"/>
    <p:sldId id="349" r:id="rId11"/>
    <p:sldId id="353" r:id="rId12"/>
    <p:sldId id="355" r:id="rId13"/>
    <p:sldId id="356" r:id="rId14"/>
    <p:sldId id="357" r:id="rId15"/>
    <p:sldId id="358" r:id="rId16"/>
    <p:sldId id="354" r:id="rId17"/>
  </p:sldIdLst>
  <p:sldSz cx="10698163" cy="7589838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1">
          <p15:clr>
            <a:srgbClr val="A4A3A4"/>
          </p15:clr>
        </p15:guide>
        <p15:guide id="2" orient="horz" pos="735">
          <p15:clr>
            <a:srgbClr val="A4A3A4"/>
          </p15:clr>
        </p15:guide>
        <p15:guide id="3" orient="horz" pos="3456" userDrawn="1">
          <p15:clr>
            <a:srgbClr val="A4A3A4"/>
          </p15:clr>
        </p15:guide>
        <p15:guide id="4" orient="horz" pos="4622">
          <p15:clr>
            <a:srgbClr val="A4A3A4"/>
          </p15:clr>
        </p15:guide>
        <p15:guide id="5" orient="horz" pos="393">
          <p15:clr>
            <a:srgbClr val="A4A3A4"/>
          </p15:clr>
        </p15:guide>
        <p15:guide id="6" orient="horz" pos="3933" userDrawn="1">
          <p15:clr>
            <a:srgbClr val="A4A3A4"/>
          </p15:clr>
        </p15:guide>
        <p15:guide id="7" pos="3370">
          <p15:clr>
            <a:srgbClr val="A4A3A4"/>
          </p15:clr>
        </p15:guide>
        <p15:guide id="8" pos="353" userDrawn="1">
          <p15:clr>
            <a:srgbClr val="A4A3A4"/>
          </p15:clr>
        </p15:guide>
        <p15:guide id="9" pos="6407">
          <p15:clr>
            <a:srgbClr val="A4A3A4"/>
          </p15:clr>
        </p15:guide>
        <p15:guide id="10" pos="3436">
          <p15:clr>
            <a:srgbClr val="A4A3A4"/>
          </p15:clr>
        </p15:guide>
        <p15:guide id="11" pos="3325">
          <p15:clr>
            <a:srgbClr val="A4A3A4"/>
          </p15:clr>
        </p15:guide>
        <p15:guide id="12" pos="17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52" autoAdjust="0"/>
    <p:restoredTop sz="94434" autoAdjust="0"/>
  </p:normalViewPr>
  <p:slideViewPr>
    <p:cSldViewPr snapToGrid="0" snapToObjects="1" showGuides="1">
      <p:cViewPr varScale="1">
        <p:scale>
          <a:sx n="78" d="100"/>
          <a:sy n="78" d="100"/>
        </p:scale>
        <p:origin x="1242" y="90"/>
      </p:cViewPr>
      <p:guideLst>
        <p:guide orient="horz" pos="2391"/>
        <p:guide orient="horz" pos="735"/>
        <p:guide orient="horz" pos="3456"/>
        <p:guide orient="horz" pos="4622"/>
        <p:guide orient="horz" pos="393"/>
        <p:guide orient="horz" pos="3933"/>
        <p:guide pos="3370"/>
        <p:guide pos="353"/>
        <p:guide pos="6407"/>
        <p:guide pos="3436"/>
        <p:guide pos="3325"/>
        <p:guide pos="17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0" d="100"/>
          <a:sy n="50" d="100"/>
        </p:scale>
        <p:origin x="-2934" y="-102"/>
      </p:cViewPr>
      <p:guideLst>
        <p:guide orient="horz" pos="313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1C12A-DADA-4FDD-A410-97822CAC251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8C90040D-54A4-4202-A30E-E5E5691C409F}">
      <dgm:prSet phldrT="[Text]" custT="1"/>
      <dgm:spPr/>
      <dgm:t>
        <a:bodyPr/>
        <a:lstStyle/>
        <a:p>
          <a:r>
            <a:rPr lang="en-US" sz="2600" dirty="0" smtClean="0"/>
            <a:t>Background context of Post GST Policy</a:t>
          </a:r>
          <a:endParaRPr lang="en-IN" sz="2600" dirty="0"/>
        </a:p>
      </dgm:t>
    </dgm:pt>
    <dgm:pt modelId="{942E4618-17F6-4AF9-A4FA-DC069BEDC3A1}" type="parTrans" cxnId="{899A5BD7-EA68-4A79-9240-EA3F640EEAF2}">
      <dgm:prSet/>
      <dgm:spPr/>
      <dgm:t>
        <a:bodyPr/>
        <a:lstStyle/>
        <a:p>
          <a:endParaRPr lang="en-IN" sz="2600"/>
        </a:p>
      </dgm:t>
    </dgm:pt>
    <dgm:pt modelId="{FC082E61-F513-45ED-ABD7-D6424F023A82}" type="sibTrans" cxnId="{899A5BD7-EA68-4A79-9240-EA3F640EEAF2}">
      <dgm:prSet/>
      <dgm:spPr/>
      <dgm:t>
        <a:bodyPr/>
        <a:lstStyle/>
        <a:p>
          <a:endParaRPr lang="en-IN" sz="2600"/>
        </a:p>
      </dgm:t>
    </dgm:pt>
    <dgm:pt modelId="{67C95909-BF03-4F2B-B237-F6170CFD33CE}">
      <dgm:prSet phldrT="[Text]" custT="1"/>
      <dgm:spPr/>
      <dgm:t>
        <a:bodyPr/>
        <a:lstStyle/>
        <a:p>
          <a:r>
            <a:rPr lang="en-US" sz="2600" dirty="0" smtClean="0"/>
            <a:t>Introducing Key principles of Post-GST Policy solution</a:t>
          </a:r>
          <a:endParaRPr lang="en-IN" sz="2600" dirty="0"/>
        </a:p>
      </dgm:t>
    </dgm:pt>
    <dgm:pt modelId="{ECB4E625-8EFA-4B3A-BD2F-ED5393605877}" type="parTrans" cxnId="{45E507C0-CD2F-4F16-BF15-2D7491532370}">
      <dgm:prSet/>
      <dgm:spPr/>
      <dgm:t>
        <a:bodyPr/>
        <a:lstStyle/>
        <a:p>
          <a:endParaRPr lang="en-IN" sz="2600"/>
        </a:p>
      </dgm:t>
    </dgm:pt>
    <dgm:pt modelId="{FC40AEE2-0EDC-4277-8449-F1062BEB2704}" type="sibTrans" cxnId="{45E507C0-CD2F-4F16-BF15-2D7491532370}">
      <dgm:prSet/>
      <dgm:spPr/>
      <dgm:t>
        <a:bodyPr/>
        <a:lstStyle/>
        <a:p>
          <a:endParaRPr lang="en-IN" sz="2600"/>
        </a:p>
      </dgm:t>
    </dgm:pt>
    <dgm:pt modelId="{5FC3B04D-6E6E-4756-9971-A7459BC3C186}">
      <dgm:prSet phldrT="[Text]" custT="1"/>
      <dgm:spPr/>
      <dgm:t>
        <a:bodyPr/>
        <a:lstStyle/>
        <a:p>
          <a:r>
            <a:rPr lang="en-US" sz="2600" dirty="0" smtClean="0"/>
            <a:t>Assistance calculator toolkit Instructions</a:t>
          </a:r>
          <a:endParaRPr lang="en-IN" sz="2600" dirty="0"/>
        </a:p>
      </dgm:t>
    </dgm:pt>
    <dgm:pt modelId="{3C9CA6B3-3A65-465E-860F-5C437443C7C4}" type="parTrans" cxnId="{5A6CCA95-BF16-4A6D-87BD-701ADDF3AF56}">
      <dgm:prSet/>
      <dgm:spPr/>
      <dgm:t>
        <a:bodyPr/>
        <a:lstStyle/>
        <a:p>
          <a:endParaRPr lang="en-IN" sz="2600"/>
        </a:p>
      </dgm:t>
    </dgm:pt>
    <dgm:pt modelId="{EFEFBC75-9C30-4D2A-A0E9-43096BB29D1D}" type="sibTrans" cxnId="{5A6CCA95-BF16-4A6D-87BD-701ADDF3AF56}">
      <dgm:prSet/>
      <dgm:spPr/>
      <dgm:t>
        <a:bodyPr/>
        <a:lstStyle/>
        <a:p>
          <a:endParaRPr lang="en-IN" sz="2600"/>
        </a:p>
      </dgm:t>
    </dgm:pt>
    <dgm:pt modelId="{EF9B8E39-FCC5-4D5D-A9B1-CD74A0C40A2F}" type="pres">
      <dgm:prSet presAssocID="{1131C12A-DADA-4FDD-A410-97822CAC2511}" presName="Name0" presStyleCnt="0">
        <dgm:presLayoutVars>
          <dgm:chMax val="7"/>
          <dgm:chPref val="7"/>
          <dgm:dir/>
        </dgm:presLayoutVars>
      </dgm:prSet>
      <dgm:spPr/>
    </dgm:pt>
    <dgm:pt modelId="{552050E6-ED81-42A1-833A-8F0EE5DDDF6D}" type="pres">
      <dgm:prSet presAssocID="{1131C12A-DADA-4FDD-A410-97822CAC2511}" presName="Name1" presStyleCnt="0"/>
      <dgm:spPr/>
    </dgm:pt>
    <dgm:pt modelId="{FB413184-AEAF-49EE-BA68-5E5C5CF217C2}" type="pres">
      <dgm:prSet presAssocID="{1131C12A-DADA-4FDD-A410-97822CAC2511}" presName="cycle" presStyleCnt="0"/>
      <dgm:spPr/>
    </dgm:pt>
    <dgm:pt modelId="{DF4D6339-1537-48F4-86A0-4B5A1853AFCC}" type="pres">
      <dgm:prSet presAssocID="{1131C12A-DADA-4FDD-A410-97822CAC2511}" presName="srcNode" presStyleLbl="node1" presStyleIdx="0" presStyleCnt="3"/>
      <dgm:spPr/>
    </dgm:pt>
    <dgm:pt modelId="{96923E25-180E-4D2F-9985-F1A6404266FE}" type="pres">
      <dgm:prSet presAssocID="{1131C12A-DADA-4FDD-A410-97822CAC2511}" presName="conn" presStyleLbl="parChTrans1D2" presStyleIdx="0" presStyleCnt="1"/>
      <dgm:spPr/>
    </dgm:pt>
    <dgm:pt modelId="{3E39BFB1-0B85-494F-BB31-6EA6654AC541}" type="pres">
      <dgm:prSet presAssocID="{1131C12A-DADA-4FDD-A410-97822CAC2511}" presName="extraNode" presStyleLbl="node1" presStyleIdx="0" presStyleCnt="3"/>
      <dgm:spPr/>
    </dgm:pt>
    <dgm:pt modelId="{15855B8F-E528-4395-BCFD-BB0E281430C9}" type="pres">
      <dgm:prSet presAssocID="{1131C12A-DADA-4FDD-A410-97822CAC2511}" presName="dstNode" presStyleLbl="node1" presStyleIdx="0" presStyleCnt="3"/>
      <dgm:spPr/>
    </dgm:pt>
    <dgm:pt modelId="{14C701A1-CA37-4363-9AEC-389BBEBCEB09}" type="pres">
      <dgm:prSet presAssocID="{8C90040D-54A4-4202-A30E-E5E5691C409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4CD1887-8404-46D6-8C62-3B2C6BF7EB99}" type="pres">
      <dgm:prSet presAssocID="{8C90040D-54A4-4202-A30E-E5E5691C409F}" presName="accent_1" presStyleCnt="0"/>
      <dgm:spPr/>
    </dgm:pt>
    <dgm:pt modelId="{3655F7B1-2781-438E-8FAC-6DB5D56BE857}" type="pres">
      <dgm:prSet presAssocID="{8C90040D-54A4-4202-A30E-E5E5691C409F}" presName="accentRepeatNode" presStyleLbl="solidFgAcc1" presStyleIdx="0" presStyleCnt="3"/>
      <dgm:spPr/>
    </dgm:pt>
    <dgm:pt modelId="{5BE760BF-8125-48C9-BAA2-9BB55C676D57}" type="pres">
      <dgm:prSet presAssocID="{67C95909-BF03-4F2B-B237-F6170CFD33C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420E21-67DD-4CD9-9D53-87FFD735DDE1}" type="pres">
      <dgm:prSet presAssocID="{67C95909-BF03-4F2B-B237-F6170CFD33CE}" presName="accent_2" presStyleCnt="0"/>
      <dgm:spPr/>
    </dgm:pt>
    <dgm:pt modelId="{70CE2452-6CD4-4BBA-8733-ADEE76B94987}" type="pres">
      <dgm:prSet presAssocID="{67C95909-BF03-4F2B-B237-F6170CFD33CE}" presName="accentRepeatNode" presStyleLbl="solidFgAcc1" presStyleIdx="1" presStyleCnt="3"/>
      <dgm:spPr/>
    </dgm:pt>
    <dgm:pt modelId="{8B488A2F-43E7-441A-BB9A-BF4D323B5441}" type="pres">
      <dgm:prSet presAssocID="{5FC3B04D-6E6E-4756-9971-A7459BC3C18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5B2754F-0E39-414F-A9A4-E5EC73C31E84}" type="pres">
      <dgm:prSet presAssocID="{5FC3B04D-6E6E-4756-9971-A7459BC3C186}" presName="accent_3" presStyleCnt="0"/>
      <dgm:spPr/>
    </dgm:pt>
    <dgm:pt modelId="{946682D1-E089-416A-B233-F5E302F825D8}" type="pres">
      <dgm:prSet presAssocID="{5FC3B04D-6E6E-4756-9971-A7459BC3C186}" presName="accentRepeatNode" presStyleLbl="solidFgAcc1" presStyleIdx="2" presStyleCnt="3"/>
      <dgm:spPr/>
    </dgm:pt>
  </dgm:ptLst>
  <dgm:cxnLst>
    <dgm:cxn modelId="{B0D49A34-6C04-4BBD-BC84-4AF84F2CA66C}" type="presOf" srcId="{8C90040D-54A4-4202-A30E-E5E5691C409F}" destId="{14C701A1-CA37-4363-9AEC-389BBEBCEB09}" srcOrd="0" destOrd="0" presId="urn:microsoft.com/office/officeart/2008/layout/VerticalCurvedList"/>
    <dgm:cxn modelId="{E1EEBDC9-C097-4E58-A501-9204A534835D}" type="presOf" srcId="{1131C12A-DADA-4FDD-A410-97822CAC2511}" destId="{EF9B8E39-FCC5-4D5D-A9B1-CD74A0C40A2F}" srcOrd="0" destOrd="0" presId="urn:microsoft.com/office/officeart/2008/layout/VerticalCurvedList"/>
    <dgm:cxn modelId="{5A6CCA95-BF16-4A6D-87BD-701ADDF3AF56}" srcId="{1131C12A-DADA-4FDD-A410-97822CAC2511}" destId="{5FC3B04D-6E6E-4756-9971-A7459BC3C186}" srcOrd="2" destOrd="0" parTransId="{3C9CA6B3-3A65-465E-860F-5C437443C7C4}" sibTransId="{EFEFBC75-9C30-4D2A-A0E9-43096BB29D1D}"/>
    <dgm:cxn modelId="{11CD0423-906A-44E1-8402-7A0F89E58C5B}" type="presOf" srcId="{67C95909-BF03-4F2B-B237-F6170CFD33CE}" destId="{5BE760BF-8125-48C9-BAA2-9BB55C676D57}" srcOrd="0" destOrd="0" presId="urn:microsoft.com/office/officeart/2008/layout/VerticalCurvedList"/>
    <dgm:cxn modelId="{45E507C0-CD2F-4F16-BF15-2D7491532370}" srcId="{1131C12A-DADA-4FDD-A410-97822CAC2511}" destId="{67C95909-BF03-4F2B-B237-F6170CFD33CE}" srcOrd="1" destOrd="0" parTransId="{ECB4E625-8EFA-4B3A-BD2F-ED5393605877}" sibTransId="{FC40AEE2-0EDC-4277-8449-F1062BEB2704}"/>
    <dgm:cxn modelId="{899A5BD7-EA68-4A79-9240-EA3F640EEAF2}" srcId="{1131C12A-DADA-4FDD-A410-97822CAC2511}" destId="{8C90040D-54A4-4202-A30E-E5E5691C409F}" srcOrd="0" destOrd="0" parTransId="{942E4618-17F6-4AF9-A4FA-DC069BEDC3A1}" sibTransId="{FC082E61-F513-45ED-ABD7-D6424F023A82}"/>
    <dgm:cxn modelId="{D6B33FF6-B4AD-4BF7-819A-8795FDA4913A}" type="presOf" srcId="{FC082E61-F513-45ED-ABD7-D6424F023A82}" destId="{96923E25-180E-4D2F-9985-F1A6404266FE}" srcOrd="0" destOrd="0" presId="urn:microsoft.com/office/officeart/2008/layout/VerticalCurvedList"/>
    <dgm:cxn modelId="{6C233331-11C6-4AC8-8243-E147F0A6EDBF}" type="presOf" srcId="{5FC3B04D-6E6E-4756-9971-A7459BC3C186}" destId="{8B488A2F-43E7-441A-BB9A-BF4D323B5441}" srcOrd="0" destOrd="0" presId="urn:microsoft.com/office/officeart/2008/layout/VerticalCurvedList"/>
    <dgm:cxn modelId="{CC6DBC83-2DA0-43CF-A85D-3804D1920E7C}" type="presParOf" srcId="{EF9B8E39-FCC5-4D5D-A9B1-CD74A0C40A2F}" destId="{552050E6-ED81-42A1-833A-8F0EE5DDDF6D}" srcOrd="0" destOrd="0" presId="urn:microsoft.com/office/officeart/2008/layout/VerticalCurvedList"/>
    <dgm:cxn modelId="{E0CDBE67-40B4-463E-814F-3762B22F753C}" type="presParOf" srcId="{552050E6-ED81-42A1-833A-8F0EE5DDDF6D}" destId="{FB413184-AEAF-49EE-BA68-5E5C5CF217C2}" srcOrd="0" destOrd="0" presId="urn:microsoft.com/office/officeart/2008/layout/VerticalCurvedList"/>
    <dgm:cxn modelId="{6DD3F0FB-F883-4188-8E24-B2A9C269BA22}" type="presParOf" srcId="{FB413184-AEAF-49EE-BA68-5E5C5CF217C2}" destId="{DF4D6339-1537-48F4-86A0-4B5A1853AFCC}" srcOrd="0" destOrd="0" presId="urn:microsoft.com/office/officeart/2008/layout/VerticalCurvedList"/>
    <dgm:cxn modelId="{C9ABDE0D-C948-4126-A802-8A5E5F0CE2A4}" type="presParOf" srcId="{FB413184-AEAF-49EE-BA68-5E5C5CF217C2}" destId="{96923E25-180E-4D2F-9985-F1A6404266FE}" srcOrd="1" destOrd="0" presId="urn:microsoft.com/office/officeart/2008/layout/VerticalCurvedList"/>
    <dgm:cxn modelId="{7631A321-F4FE-4BD6-B096-95B59B37422C}" type="presParOf" srcId="{FB413184-AEAF-49EE-BA68-5E5C5CF217C2}" destId="{3E39BFB1-0B85-494F-BB31-6EA6654AC541}" srcOrd="2" destOrd="0" presId="urn:microsoft.com/office/officeart/2008/layout/VerticalCurvedList"/>
    <dgm:cxn modelId="{E0D96F5C-6C1D-450C-B0A0-E81651350F74}" type="presParOf" srcId="{FB413184-AEAF-49EE-BA68-5E5C5CF217C2}" destId="{15855B8F-E528-4395-BCFD-BB0E281430C9}" srcOrd="3" destOrd="0" presId="urn:microsoft.com/office/officeart/2008/layout/VerticalCurvedList"/>
    <dgm:cxn modelId="{586F52A0-8AD1-458A-A7A3-C6D26FD9DCCF}" type="presParOf" srcId="{552050E6-ED81-42A1-833A-8F0EE5DDDF6D}" destId="{14C701A1-CA37-4363-9AEC-389BBEBCEB09}" srcOrd="1" destOrd="0" presId="urn:microsoft.com/office/officeart/2008/layout/VerticalCurvedList"/>
    <dgm:cxn modelId="{3A71884D-D991-4941-BB2F-6371FDB861FE}" type="presParOf" srcId="{552050E6-ED81-42A1-833A-8F0EE5DDDF6D}" destId="{B4CD1887-8404-46D6-8C62-3B2C6BF7EB99}" srcOrd="2" destOrd="0" presId="urn:microsoft.com/office/officeart/2008/layout/VerticalCurvedList"/>
    <dgm:cxn modelId="{8D69088F-A7E9-417E-AEBA-0A81FC138A6A}" type="presParOf" srcId="{B4CD1887-8404-46D6-8C62-3B2C6BF7EB99}" destId="{3655F7B1-2781-438E-8FAC-6DB5D56BE857}" srcOrd="0" destOrd="0" presId="urn:microsoft.com/office/officeart/2008/layout/VerticalCurvedList"/>
    <dgm:cxn modelId="{E9117FE8-FD1E-4931-9613-82934A0500EB}" type="presParOf" srcId="{552050E6-ED81-42A1-833A-8F0EE5DDDF6D}" destId="{5BE760BF-8125-48C9-BAA2-9BB55C676D57}" srcOrd="3" destOrd="0" presId="urn:microsoft.com/office/officeart/2008/layout/VerticalCurvedList"/>
    <dgm:cxn modelId="{14CB1DD6-EF1B-4E5D-9B48-C24F2EAA8609}" type="presParOf" srcId="{552050E6-ED81-42A1-833A-8F0EE5DDDF6D}" destId="{BB420E21-67DD-4CD9-9D53-87FFD735DDE1}" srcOrd="4" destOrd="0" presId="urn:microsoft.com/office/officeart/2008/layout/VerticalCurvedList"/>
    <dgm:cxn modelId="{C776A350-DAB9-4BDC-9384-C80A6103EE23}" type="presParOf" srcId="{BB420E21-67DD-4CD9-9D53-87FFD735DDE1}" destId="{70CE2452-6CD4-4BBA-8733-ADEE76B94987}" srcOrd="0" destOrd="0" presId="urn:microsoft.com/office/officeart/2008/layout/VerticalCurvedList"/>
    <dgm:cxn modelId="{F9731823-2DFC-41A0-89E3-E2DE4FCA28F6}" type="presParOf" srcId="{552050E6-ED81-42A1-833A-8F0EE5DDDF6D}" destId="{8B488A2F-43E7-441A-BB9A-BF4D323B5441}" srcOrd="5" destOrd="0" presId="urn:microsoft.com/office/officeart/2008/layout/VerticalCurvedList"/>
    <dgm:cxn modelId="{2253D591-C07D-4DA6-A8EC-0EEF54C9FD7E}" type="presParOf" srcId="{552050E6-ED81-42A1-833A-8F0EE5DDDF6D}" destId="{C5B2754F-0E39-414F-A9A4-E5EC73C31E84}" srcOrd="6" destOrd="0" presId="urn:microsoft.com/office/officeart/2008/layout/VerticalCurvedList"/>
    <dgm:cxn modelId="{F10CABA5-EDCF-4A7F-9669-F452B24A9DD0}" type="presParOf" srcId="{C5B2754F-0E39-414F-A9A4-E5EC73C31E84}" destId="{946682D1-E089-416A-B233-F5E302F825D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A2F7B0-DC6B-45C6-B0A9-D7971D6D2AC8}" type="doc">
      <dgm:prSet loTypeId="urn:microsoft.com/office/officeart/2005/8/layout/cycle1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25E4C942-64A4-4151-AABD-991F4C2EC0D0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/>
            <a:t>Protect Smaller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 smtClean="0"/>
            <a:t>Investors</a:t>
          </a:r>
          <a:endParaRPr lang="en-IN" dirty="0"/>
        </a:p>
      </dgm:t>
    </dgm:pt>
    <dgm:pt modelId="{09B46DBB-2803-4501-AB46-5B9DCC06F28F}" type="parTrans" cxnId="{4BDDDB8C-BE78-4AF9-9B10-49D8E9FC9E0C}">
      <dgm:prSet/>
      <dgm:spPr/>
      <dgm:t>
        <a:bodyPr/>
        <a:lstStyle/>
        <a:p>
          <a:endParaRPr lang="en-IN"/>
        </a:p>
      </dgm:t>
    </dgm:pt>
    <dgm:pt modelId="{B49158C9-E4EF-46A9-BFB2-E81CF6484D48}" type="sibTrans" cxnId="{4BDDDB8C-BE78-4AF9-9B10-49D8E9FC9E0C}">
      <dgm:prSet/>
      <dgm:spPr/>
      <dgm:t>
        <a:bodyPr/>
        <a:lstStyle/>
        <a:p>
          <a:endParaRPr lang="en-IN"/>
        </a:p>
      </dgm:t>
    </dgm:pt>
    <dgm:pt modelId="{B8B7C5CE-BFE8-47A2-BF4A-7456828F8A92}">
      <dgm:prSet phldrT="[Text]"/>
      <dgm:spPr/>
      <dgm:t>
        <a:bodyPr/>
        <a:lstStyle/>
        <a:p>
          <a:r>
            <a:rPr lang="en-US" dirty="0" smtClean="0"/>
            <a:t>Incentivizes</a:t>
          </a:r>
        </a:p>
        <a:p>
          <a:r>
            <a:rPr lang="en-US" dirty="0" smtClean="0"/>
            <a:t>Productivity</a:t>
          </a:r>
          <a:endParaRPr lang="en-IN" dirty="0"/>
        </a:p>
      </dgm:t>
    </dgm:pt>
    <dgm:pt modelId="{C5DCB5B4-1ABF-49EA-AE68-A2C0FEC88EAA}" type="parTrans" cxnId="{7DECAAEE-0078-45C4-9B51-CE389A22A0AC}">
      <dgm:prSet/>
      <dgm:spPr/>
      <dgm:t>
        <a:bodyPr/>
        <a:lstStyle/>
        <a:p>
          <a:endParaRPr lang="en-IN"/>
        </a:p>
      </dgm:t>
    </dgm:pt>
    <dgm:pt modelId="{5B125963-2FC0-46E0-80F9-CDAD8B5C2DF2}" type="sibTrans" cxnId="{7DECAAEE-0078-45C4-9B51-CE389A22A0AC}">
      <dgm:prSet/>
      <dgm:spPr/>
      <dgm:t>
        <a:bodyPr/>
        <a:lstStyle/>
        <a:p>
          <a:endParaRPr lang="en-IN"/>
        </a:p>
      </dgm:t>
    </dgm:pt>
    <dgm:pt modelId="{F99A4AFE-6157-424A-9B15-5ABE1AFC20B6}">
      <dgm:prSet phldrT="[Text]"/>
      <dgm:spPr/>
      <dgm:t>
        <a:bodyPr/>
        <a:lstStyle/>
        <a:p>
          <a:r>
            <a:rPr lang="en-US" dirty="0" smtClean="0"/>
            <a:t>Promotes</a:t>
          </a:r>
        </a:p>
        <a:p>
          <a:r>
            <a:rPr lang="en-US" dirty="0" smtClean="0"/>
            <a:t>Exports</a:t>
          </a:r>
          <a:endParaRPr lang="en-IN" dirty="0"/>
        </a:p>
      </dgm:t>
    </dgm:pt>
    <dgm:pt modelId="{3626FFB7-EEB6-455F-A240-1B26CAAC3779}" type="parTrans" cxnId="{A0DD4E4B-E2DF-4F6A-8B3F-6486B80BAE4E}">
      <dgm:prSet/>
      <dgm:spPr/>
      <dgm:t>
        <a:bodyPr/>
        <a:lstStyle/>
        <a:p>
          <a:endParaRPr lang="en-IN"/>
        </a:p>
      </dgm:t>
    </dgm:pt>
    <dgm:pt modelId="{8B251062-EF3B-4648-9528-301FDBDBAC27}" type="sibTrans" cxnId="{A0DD4E4B-E2DF-4F6A-8B3F-6486B80BAE4E}">
      <dgm:prSet/>
      <dgm:spPr/>
      <dgm:t>
        <a:bodyPr/>
        <a:lstStyle/>
        <a:p>
          <a:endParaRPr lang="en-IN"/>
        </a:p>
      </dgm:t>
    </dgm:pt>
    <dgm:pt modelId="{EB56B241-7ABB-4EBC-9D7E-F7781083109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Rewards </a:t>
          </a:r>
        </a:p>
        <a:p>
          <a:pPr>
            <a:spcAft>
              <a:spcPts val="0"/>
            </a:spcAft>
          </a:pPr>
          <a:r>
            <a:rPr lang="en-US" dirty="0" smtClean="0"/>
            <a:t>Employment Generation</a:t>
          </a:r>
          <a:endParaRPr lang="en-IN" dirty="0"/>
        </a:p>
      </dgm:t>
    </dgm:pt>
    <dgm:pt modelId="{CBAFE793-92A1-4839-B6A9-FF81749AC083}" type="parTrans" cxnId="{B0283544-72D3-4FCC-8952-8F865490FBF1}">
      <dgm:prSet/>
      <dgm:spPr/>
      <dgm:t>
        <a:bodyPr/>
        <a:lstStyle/>
        <a:p>
          <a:endParaRPr lang="en-IN"/>
        </a:p>
      </dgm:t>
    </dgm:pt>
    <dgm:pt modelId="{D6234307-C9E7-439B-9C70-EE9FD2A3EE30}" type="sibTrans" cxnId="{B0283544-72D3-4FCC-8952-8F865490FBF1}">
      <dgm:prSet/>
      <dgm:spPr/>
      <dgm:t>
        <a:bodyPr/>
        <a:lstStyle/>
        <a:p>
          <a:endParaRPr lang="en-IN"/>
        </a:p>
      </dgm:t>
    </dgm:pt>
    <dgm:pt modelId="{5B120B7A-AEF1-40A2-B44B-53680D12A7F3}">
      <dgm:prSet phldrT="[Text]"/>
      <dgm:spPr/>
      <dgm:t>
        <a:bodyPr/>
        <a:lstStyle/>
        <a:p>
          <a:r>
            <a:rPr lang="en-US" dirty="0" smtClean="0"/>
            <a:t>Least Disruptive</a:t>
          </a:r>
          <a:endParaRPr lang="en-IN" dirty="0"/>
        </a:p>
      </dgm:t>
    </dgm:pt>
    <dgm:pt modelId="{B519B0B8-8070-42A3-81BA-5E97FE1F7724}" type="parTrans" cxnId="{60AE5C49-2C83-4250-B2D1-AB32DC170DE9}">
      <dgm:prSet/>
      <dgm:spPr/>
      <dgm:t>
        <a:bodyPr/>
        <a:lstStyle/>
        <a:p>
          <a:endParaRPr lang="en-IN"/>
        </a:p>
      </dgm:t>
    </dgm:pt>
    <dgm:pt modelId="{A5E3A686-F920-4AF0-9A2E-448D0D00DCF0}" type="sibTrans" cxnId="{60AE5C49-2C83-4250-B2D1-AB32DC170DE9}">
      <dgm:prSet/>
      <dgm:spPr/>
      <dgm:t>
        <a:bodyPr/>
        <a:lstStyle/>
        <a:p>
          <a:endParaRPr lang="en-IN"/>
        </a:p>
      </dgm:t>
    </dgm:pt>
    <dgm:pt modelId="{4A9FF7DD-0E6E-4641-84C8-0DEBD0E1D098}" type="pres">
      <dgm:prSet presAssocID="{DAA2F7B0-DC6B-45C6-B0A9-D7971D6D2AC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21F4C47-9CD2-44FE-BCF4-14D12CB6F922}" type="pres">
      <dgm:prSet presAssocID="{25E4C942-64A4-4151-AABD-991F4C2EC0D0}" presName="dummy" presStyleCnt="0"/>
      <dgm:spPr/>
    </dgm:pt>
    <dgm:pt modelId="{FD699246-A4C8-4DB9-B695-04717FFBED11}" type="pres">
      <dgm:prSet presAssocID="{25E4C942-64A4-4151-AABD-991F4C2EC0D0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33F78B-A1C2-43D4-9893-F7C26CDE19F9}" type="pres">
      <dgm:prSet presAssocID="{B49158C9-E4EF-46A9-BFB2-E81CF6484D48}" presName="sibTrans" presStyleLbl="node1" presStyleIdx="0" presStyleCnt="5"/>
      <dgm:spPr/>
      <dgm:t>
        <a:bodyPr/>
        <a:lstStyle/>
        <a:p>
          <a:endParaRPr lang="en-IN"/>
        </a:p>
      </dgm:t>
    </dgm:pt>
    <dgm:pt modelId="{1541962E-CF5E-4489-AB04-5261B0C021B8}" type="pres">
      <dgm:prSet presAssocID="{B8B7C5CE-BFE8-47A2-BF4A-7456828F8A92}" presName="dummy" presStyleCnt="0"/>
      <dgm:spPr/>
    </dgm:pt>
    <dgm:pt modelId="{9179ED78-4B8C-4905-A78C-9A2C9DAEBDD7}" type="pres">
      <dgm:prSet presAssocID="{B8B7C5CE-BFE8-47A2-BF4A-7456828F8A92}" presName="node" presStyleLbl="revTx" presStyleIdx="1" presStyleCnt="5" custRadScaleRad="95301" custRadScaleInc="792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9EB8C87-4001-4F24-AFAE-9C3D7679852F}" type="pres">
      <dgm:prSet presAssocID="{5B125963-2FC0-46E0-80F9-CDAD8B5C2DF2}" presName="sibTrans" presStyleLbl="node1" presStyleIdx="1" presStyleCnt="5"/>
      <dgm:spPr/>
      <dgm:t>
        <a:bodyPr/>
        <a:lstStyle/>
        <a:p>
          <a:endParaRPr lang="en-IN"/>
        </a:p>
      </dgm:t>
    </dgm:pt>
    <dgm:pt modelId="{405E9C0D-D487-40ED-BEDC-59E434365FE9}" type="pres">
      <dgm:prSet presAssocID="{F99A4AFE-6157-424A-9B15-5ABE1AFC20B6}" presName="dummy" presStyleCnt="0"/>
      <dgm:spPr/>
    </dgm:pt>
    <dgm:pt modelId="{F67542B7-297B-4FE3-8A7F-8A995D7D5183}" type="pres">
      <dgm:prSet presAssocID="{F99A4AFE-6157-424A-9B15-5ABE1AFC20B6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30E748-12C5-4269-A3AA-A719CB8EB41D}" type="pres">
      <dgm:prSet presAssocID="{8B251062-EF3B-4648-9528-301FDBDBAC27}" presName="sibTrans" presStyleLbl="node1" presStyleIdx="2" presStyleCnt="5"/>
      <dgm:spPr/>
      <dgm:t>
        <a:bodyPr/>
        <a:lstStyle/>
        <a:p>
          <a:endParaRPr lang="en-IN"/>
        </a:p>
      </dgm:t>
    </dgm:pt>
    <dgm:pt modelId="{4B104E87-2C73-4EAF-A22B-B0563B7ED4F4}" type="pres">
      <dgm:prSet presAssocID="{EB56B241-7ABB-4EBC-9D7E-F77810831094}" presName="dummy" presStyleCnt="0"/>
      <dgm:spPr/>
    </dgm:pt>
    <dgm:pt modelId="{5B83EC2F-8DA4-4CF5-A8C0-699B8F7A8B34}" type="pres">
      <dgm:prSet presAssocID="{EB56B241-7ABB-4EBC-9D7E-F7781083109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F193C91-05BD-421E-9F4B-16B33D322013}" type="pres">
      <dgm:prSet presAssocID="{D6234307-C9E7-439B-9C70-EE9FD2A3EE30}" presName="sibTrans" presStyleLbl="node1" presStyleIdx="3" presStyleCnt="5"/>
      <dgm:spPr/>
      <dgm:t>
        <a:bodyPr/>
        <a:lstStyle/>
        <a:p>
          <a:endParaRPr lang="en-IN"/>
        </a:p>
      </dgm:t>
    </dgm:pt>
    <dgm:pt modelId="{4433E1EF-1E6F-4F78-854E-D5321BFC9CF9}" type="pres">
      <dgm:prSet presAssocID="{5B120B7A-AEF1-40A2-B44B-53680D12A7F3}" presName="dummy" presStyleCnt="0"/>
      <dgm:spPr/>
    </dgm:pt>
    <dgm:pt modelId="{73D8BB11-58E2-41EE-95DA-46D5B5FBF4D4}" type="pres">
      <dgm:prSet presAssocID="{5B120B7A-AEF1-40A2-B44B-53680D12A7F3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B7653C7-CC62-4CB9-BD81-83FF93599147}" type="pres">
      <dgm:prSet presAssocID="{A5E3A686-F920-4AF0-9A2E-448D0D00DCF0}" presName="sibTrans" presStyleLbl="node1" presStyleIdx="4" presStyleCnt="5"/>
      <dgm:spPr/>
      <dgm:t>
        <a:bodyPr/>
        <a:lstStyle/>
        <a:p>
          <a:endParaRPr lang="en-IN"/>
        </a:p>
      </dgm:t>
    </dgm:pt>
  </dgm:ptLst>
  <dgm:cxnLst>
    <dgm:cxn modelId="{B0283544-72D3-4FCC-8952-8F865490FBF1}" srcId="{DAA2F7B0-DC6B-45C6-B0A9-D7971D6D2AC8}" destId="{EB56B241-7ABB-4EBC-9D7E-F77810831094}" srcOrd="3" destOrd="0" parTransId="{CBAFE793-92A1-4839-B6A9-FF81749AC083}" sibTransId="{D6234307-C9E7-439B-9C70-EE9FD2A3EE30}"/>
    <dgm:cxn modelId="{2BAD9E90-C8EF-4AA2-A8D3-1D39334F228B}" type="presOf" srcId="{A5E3A686-F920-4AF0-9A2E-448D0D00DCF0}" destId="{EB7653C7-CC62-4CB9-BD81-83FF93599147}" srcOrd="0" destOrd="0" presId="urn:microsoft.com/office/officeart/2005/8/layout/cycle1"/>
    <dgm:cxn modelId="{6ED4F995-DD11-4372-8A0F-DECCF2DBF3CD}" type="presOf" srcId="{25E4C942-64A4-4151-AABD-991F4C2EC0D0}" destId="{FD699246-A4C8-4DB9-B695-04717FFBED11}" srcOrd="0" destOrd="0" presId="urn:microsoft.com/office/officeart/2005/8/layout/cycle1"/>
    <dgm:cxn modelId="{7DECAAEE-0078-45C4-9B51-CE389A22A0AC}" srcId="{DAA2F7B0-DC6B-45C6-B0A9-D7971D6D2AC8}" destId="{B8B7C5CE-BFE8-47A2-BF4A-7456828F8A92}" srcOrd="1" destOrd="0" parTransId="{C5DCB5B4-1ABF-49EA-AE68-A2C0FEC88EAA}" sibTransId="{5B125963-2FC0-46E0-80F9-CDAD8B5C2DF2}"/>
    <dgm:cxn modelId="{4B2FB338-47D7-41B2-A77F-879B1932050F}" type="presOf" srcId="{5B125963-2FC0-46E0-80F9-CDAD8B5C2DF2}" destId="{59EB8C87-4001-4F24-AFAE-9C3D7679852F}" srcOrd="0" destOrd="0" presId="urn:microsoft.com/office/officeart/2005/8/layout/cycle1"/>
    <dgm:cxn modelId="{FAD8315F-76C4-4BCB-B256-EF7CCE8126AB}" type="presOf" srcId="{F99A4AFE-6157-424A-9B15-5ABE1AFC20B6}" destId="{F67542B7-297B-4FE3-8A7F-8A995D7D5183}" srcOrd="0" destOrd="0" presId="urn:microsoft.com/office/officeart/2005/8/layout/cycle1"/>
    <dgm:cxn modelId="{603FF858-C1DA-4FC2-8884-4DB6131396C9}" type="presOf" srcId="{DAA2F7B0-DC6B-45C6-B0A9-D7971D6D2AC8}" destId="{4A9FF7DD-0E6E-4641-84C8-0DEBD0E1D098}" srcOrd="0" destOrd="0" presId="urn:microsoft.com/office/officeart/2005/8/layout/cycle1"/>
    <dgm:cxn modelId="{2B19C235-F139-44DA-8CFA-97F156F66A3F}" type="presOf" srcId="{B49158C9-E4EF-46A9-BFB2-E81CF6484D48}" destId="{7E33F78B-A1C2-43D4-9893-F7C26CDE19F9}" srcOrd="0" destOrd="0" presId="urn:microsoft.com/office/officeart/2005/8/layout/cycle1"/>
    <dgm:cxn modelId="{2C58D670-D910-4719-B36D-4D1B35F7B24E}" type="presOf" srcId="{8B251062-EF3B-4648-9528-301FDBDBAC27}" destId="{4430E748-12C5-4269-A3AA-A719CB8EB41D}" srcOrd="0" destOrd="0" presId="urn:microsoft.com/office/officeart/2005/8/layout/cycle1"/>
    <dgm:cxn modelId="{4BDDDB8C-BE78-4AF9-9B10-49D8E9FC9E0C}" srcId="{DAA2F7B0-DC6B-45C6-B0A9-D7971D6D2AC8}" destId="{25E4C942-64A4-4151-AABD-991F4C2EC0D0}" srcOrd="0" destOrd="0" parTransId="{09B46DBB-2803-4501-AB46-5B9DCC06F28F}" sibTransId="{B49158C9-E4EF-46A9-BFB2-E81CF6484D48}"/>
    <dgm:cxn modelId="{E769F1B0-FB7C-42FA-B17B-0419ADD512FA}" type="presOf" srcId="{D6234307-C9E7-439B-9C70-EE9FD2A3EE30}" destId="{DF193C91-05BD-421E-9F4B-16B33D322013}" srcOrd="0" destOrd="0" presId="urn:microsoft.com/office/officeart/2005/8/layout/cycle1"/>
    <dgm:cxn modelId="{2A2C5741-8E98-4E55-A2E8-97881432744C}" type="presOf" srcId="{EB56B241-7ABB-4EBC-9D7E-F77810831094}" destId="{5B83EC2F-8DA4-4CF5-A8C0-699B8F7A8B34}" srcOrd="0" destOrd="0" presId="urn:microsoft.com/office/officeart/2005/8/layout/cycle1"/>
    <dgm:cxn modelId="{60AE5C49-2C83-4250-B2D1-AB32DC170DE9}" srcId="{DAA2F7B0-DC6B-45C6-B0A9-D7971D6D2AC8}" destId="{5B120B7A-AEF1-40A2-B44B-53680D12A7F3}" srcOrd="4" destOrd="0" parTransId="{B519B0B8-8070-42A3-81BA-5E97FE1F7724}" sibTransId="{A5E3A686-F920-4AF0-9A2E-448D0D00DCF0}"/>
    <dgm:cxn modelId="{70E53E8C-6B28-431D-8984-7747CAB069F4}" type="presOf" srcId="{5B120B7A-AEF1-40A2-B44B-53680D12A7F3}" destId="{73D8BB11-58E2-41EE-95DA-46D5B5FBF4D4}" srcOrd="0" destOrd="0" presId="urn:microsoft.com/office/officeart/2005/8/layout/cycle1"/>
    <dgm:cxn modelId="{A0DD4E4B-E2DF-4F6A-8B3F-6486B80BAE4E}" srcId="{DAA2F7B0-DC6B-45C6-B0A9-D7971D6D2AC8}" destId="{F99A4AFE-6157-424A-9B15-5ABE1AFC20B6}" srcOrd="2" destOrd="0" parTransId="{3626FFB7-EEB6-455F-A240-1B26CAAC3779}" sibTransId="{8B251062-EF3B-4648-9528-301FDBDBAC27}"/>
    <dgm:cxn modelId="{9B6141CE-0908-445D-87D4-14B0EA4E28F6}" type="presOf" srcId="{B8B7C5CE-BFE8-47A2-BF4A-7456828F8A92}" destId="{9179ED78-4B8C-4905-A78C-9A2C9DAEBDD7}" srcOrd="0" destOrd="0" presId="urn:microsoft.com/office/officeart/2005/8/layout/cycle1"/>
    <dgm:cxn modelId="{86F850AA-EF46-48BD-9FE0-F5D5DDC1FB63}" type="presParOf" srcId="{4A9FF7DD-0E6E-4641-84C8-0DEBD0E1D098}" destId="{E21F4C47-9CD2-44FE-BCF4-14D12CB6F922}" srcOrd="0" destOrd="0" presId="urn:microsoft.com/office/officeart/2005/8/layout/cycle1"/>
    <dgm:cxn modelId="{31727B80-BEAC-49B9-8713-849E68E7B5E6}" type="presParOf" srcId="{4A9FF7DD-0E6E-4641-84C8-0DEBD0E1D098}" destId="{FD699246-A4C8-4DB9-B695-04717FFBED11}" srcOrd="1" destOrd="0" presId="urn:microsoft.com/office/officeart/2005/8/layout/cycle1"/>
    <dgm:cxn modelId="{94605F3B-CA61-4337-BD9E-FB57F79AC6DF}" type="presParOf" srcId="{4A9FF7DD-0E6E-4641-84C8-0DEBD0E1D098}" destId="{7E33F78B-A1C2-43D4-9893-F7C26CDE19F9}" srcOrd="2" destOrd="0" presId="urn:microsoft.com/office/officeart/2005/8/layout/cycle1"/>
    <dgm:cxn modelId="{51D4AB1C-8302-4567-9AAE-E4C8A33C4D25}" type="presParOf" srcId="{4A9FF7DD-0E6E-4641-84C8-0DEBD0E1D098}" destId="{1541962E-CF5E-4489-AB04-5261B0C021B8}" srcOrd="3" destOrd="0" presId="urn:microsoft.com/office/officeart/2005/8/layout/cycle1"/>
    <dgm:cxn modelId="{36D3A3D5-6493-4814-9789-FE71E0B77C5C}" type="presParOf" srcId="{4A9FF7DD-0E6E-4641-84C8-0DEBD0E1D098}" destId="{9179ED78-4B8C-4905-A78C-9A2C9DAEBDD7}" srcOrd="4" destOrd="0" presId="urn:microsoft.com/office/officeart/2005/8/layout/cycle1"/>
    <dgm:cxn modelId="{B52D34FE-AFEB-41CD-9D60-EFB656A105DC}" type="presParOf" srcId="{4A9FF7DD-0E6E-4641-84C8-0DEBD0E1D098}" destId="{59EB8C87-4001-4F24-AFAE-9C3D7679852F}" srcOrd="5" destOrd="0" presId="urn:microsoft.com/office/officeart/2005/8/layout/cycle1"/>
    <dgm:cxn modelId="{AE944A30-75FB-4137-BE23-554EA87F5042}" type="presParOf" srcId="{4A9FF7DD-0E6E-4641-84C8-0DEBD0E1D098}" destId="{405E9C0D-D487-40ED-BEDC-59E434365FE9}" srcOrd="6" destOrd="0" presId="urn:microsoft.com/office/officeart/2005/8/layout/cycle1"/>
    <dgm:cxn modelId="{51670A0B-0C63-4A04-85E6-6870F48381B1}" type="presParOf" srcId="{4A9FF7DD-0E6E-4641-84C8-0DEBD0E1D098}" destId="{F67542B7-297B-4FE3-8A7F-8A995D7D5183}" srcOrd="7" destOrd="0" presId="urn:microsoft.com/office/officeart/2005/8/layout/cycle1"/>
    <dgm:cxn modelId="{582199DC-7F4A-4FDE-A365-38C551F8A814}" type="presParOf" srcId="{4A9FF7DD-0E6E-4641-84C8-0DEBD0E1D098}" destId="{4430E748-12C5-4269-A3AA-A719CB8EB41D}" srcOrd="8" destOrd="0" presId="urn:microsoft.com/office/officeart/2005/8/layout/cycle1"/>
    <dgm:cxn modelId="{2C9B1FAF-7C24-4873-8E9A-612B6934F749}" type="presParOf" srcId="{4A9FF7DD-0E6E-4641-84C8-0DEBD0E1D098}" destId="{4B104E87-2C73-4EAF-A22B-B0563B7ED4F4}" srcOrd="9" destOrd="0" presId="urn:microsoft.com/office/officeart/2005/8/layout/cycle1"/>
    <dgm:cxn modelId="{94232339-89A8-4E6B-89DA-29A171E7B1FD}" type="presParOf" srcId="{4A9FF7DD-0E6E-4641-84C8-0DEBD0E1D098}" destId="{5B83EC2F-8DA4-4CF5-A8C0-699B8F7A8B34}" srcOrd="10" destOrd="0" presId="urn:microsoft.com/office/officeart/2005/8/layout/cycle1"/>
    <dgm:cxn modelId="{6BACB625-FE17-4A18-A114-D757EB448E46}" type="presParOf" srcId="{4A9FF7DD-0E6E-4641-84C8-0DEBD0E1D098}" destId="{DF193C91-05BD-421E-9F4B-16B33D322013}" srcOrd="11" destOrd="0" presId="urn:microsoft.com/office/officeart/2005/8/layout/cycle1"/>
    <dgm:cxn modelId="{3E7AEBB2-052C-4DF3-A574-63378B132D0A}" type="presParOf" srcId="{4A9FF7DD-0E6E-4641-84C8-0DEBD0E1D098}" destId="{4433E1EF-1E6F-4F78-854E-D5321BFC9CF9}" srcOrd="12" destOrd="0" presId="urn:microsoft.com/office/officeart/2005/8/layout/cycle1"/>
    <dgm:cxn modelId="{33644B63-9D9D-43C2-81A8-4DCDFC38D326}" type="presParOf" srcId="{4A9FF7DD-0E6E-4641-84C8-0DEBD0E1D098}" destId="{73D8BB11-58E2-41EE-95DA-46D5B5FBF4D4}" srcOrd="13" destOrd="0" presId="urn:microsoft.com/office/officeart/2005/8/layout/cycle1"/>
    <dgm:cxn modelId="{827A7C4A-59BA-4CB1-9FD1-7BC1594F1BF9}" type="presParOf" srcId="{4A9FF7DD-0E6E-4641-84C8-0DEBD0E1D098}" destId="{EB7653C7-CC62-4CB9-BD81-83FF9359914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2DDCEC-33D1-4073-897F-D30C1E5FC27F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IN"/>
        </a:p>
      </dgm:t>
    </dgm:pt>
    <dgm:pt modelId="{956E1571-1788-42A9-B5E6-BC21885042B1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000" dirty="0" smtClean="0"/>
            <a:t>Basic</a:t>
          </a:r>
          <a:r>
            <a:rPr lang="en-US" sz="1000" baseline="0" dirty="0" smtClean="0"/>
            <a:t> Investment </a:t>
          </a:r>
        </a:p>
        <a:p>
          <a:pPr>
            <a:spcAft>
              <a:spcPts val="0"/>
            </a:spcAft>
          </a:pPr>
          <a:r>
            <a:rPr lang="en-US" sz="1000" baseline="0" dirty="0" smtClean="0"/>
            <a:t>Assistance Value divided into 7 years</a:t>
          </a:r>
          <a:endParaRPr lang="en-IN" sz="1000" dirty="0"/>
        </a:p>
      </dgm:t>
    </dgm:pt>
    <dgm:pt modelId="{D5775964-EA4D-4B5A-A596-7E34CF7533E8}" type="parTrans" cxnId="{2BDD87BA-1070-403A-9407-9EF863E66CB0}">
      <dgm:prSet/>
      <dgm:spPr/>
      <dgm:t>
        <a:bodyPr/>
        <a:lstStyle/>
        <a:p>
          <a:endParaRPr lang="en-IN"/>
        </a:p>
      </dgm:t>
    </dgm:pt>
    <dgm:pt modelId="{218953B3-C5B4-4BA9-91E1-E2F69C3014AD}" type="sibTrans" cxnId="{2BDD87BA-1070-403A-9407-9EF863E66CB0}">
      <dgm:prSet/>
      <dgm:spPr/>
      <dgm:t>
        <a:bodyPr/>
        <a:lstStyle/>
        <a:p>
          <a:endParaRPr lang="en-IN"/>
        </a:p>
      </dgm:t>
    </dgm:pt>
    <dgm:pt modelId="{DECBF23C-71F9-4A25-871A-1D032E23BB43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000" dirty="0" smtClean="0"/>
            <a:t>Gross Supply</a:t>
          </a:r>
        </a:p>
        <a:p>
          <a:pPr>
            <a:spcAft>
              <a:spcPts val="0"/>
            </a:spcAft>
          </a:pPr>
          <a:r>
            <a:rPr lang="en-US" sz="1000" dirty="0" smtClean="0"/>
            <a:t>Value Multiple</a:t>
          </a:r>
          <a:endParaRPr lang="en-IN" sz="1000" dirty="0"/>
        </a:p>
      </dgm:t>
    </dgm:pt>
    <dgm:pt modelId="{8894E329-3213-4E8B-80B7-407E5A2DD3EB}" type="parTrans" cxnId="{84A28724-7645-4C60-9F0B-7448421F595A}">
      <dgm:prSet/>
      <dgm:spPr/>
      <dgm:t>
        <a:bodyPr/>
        <a:lstStyle/>
        <a:p>
          <a:endParaRPr lang="en-IN"/>
        </a:p>
      </dgm:t>
    </dgm:pt>
    <dgm:pt modelId="{B12C5972-8800-4158-A385-38E6D59310B2}" type="sibTrans" cxnId="{84A28724-7645-4C60-9F0B-7448421F595A}">
      <dgm:prSet/>
      <dgm:spPr/>
      <dgm:t>
        <a:bodyPr/>
        <a:lstStyle/>
        <a:p>
          <a:endParaRPr lang="en-IN"/>
        </a:p>
      </dgm:t>
    </dgm:pt>
    <dgm:pt modelId="{6D294F51-93E1-438B-A396-F520DD842BFB}">
      <dgm:prSet phldrT="[Text]" custT="1"/>
      <dgm:spPr/>
      <dgm:t>
        <a:bodyPr/>
        <a:lstStyle/>
        <a:p>
          <a:r>
            <a:rPr lang="en-US" sz="1000" dirty="0" smtClean="0"/>
            <a:t>Export Multiple</a:t>
          </a:r>
          <a:endParaRPr lang="en-IN" sz="1000" dirty="0"/>
        </a:p>
      </dgm:t>
    </dgm:pt>
    <dgm:pt modelId="{4E615D84-2581-42F8-B546-D9FF2B0E13C4}" type="parTrans" cxnId="{B425F97D-6E35-4365-8D6A-80E84E6E8C55}">
      <dgm:prSet/>
      <dgm:spPr/>
      <dgm:t>
        <a:bodyPr/>
        <a:lstStyle/>
        <a:p>
          <a:endParaRPr lang="en-IN"/>
        </a:p>
      </dgm:t>
    </dgm:pt>
    <dgm:pt modelId="{6F63C3DD-7712-4470-9B09-77B705E7C438}" type="sibTrans" cxnId="{B425F97D-6E35-4365-8D6A-80E84E6E8C55}">
      <dgm:prSet/>
      <dgm:spPr/>
      <dgm:t>
        <a:bodyPr/>
        <a:lstStyle/>
        <a:p>
          <a:endParaRPr lang="en-IN"/>
        </a:p>
      </dgm:t>
    </dgm:pt>
    <dgm:pt modelId="{42C94909-3791-424E-B4A3-88D7F37EE7F0}">
      <dgm:prSet phldrT="[Text]" custT="1"/>
      <dgm:spPr/>
      <dgm:t>
        <a:bodyPr/>
        <a:lstStyle/>
        <a:p>
          <a:r>
            <a:rPr lang="en-US" sz="1000" dirty="0" smtClean="0"/>
            <a:t>Employment Multiple</a:t>
          </a:r>
          <a:endParaRPr lang="en-IN" sz="1000" dirty="0"/>
        </a:p>
      </dgm:t>
    </dgm:pt>
    <dgm:pt modelId="{E187FE99-4AE3-444E-B576-586DA2A07391}" type="parTrans" cxnId="{C374B035-B8A4-493E-B765-9F337861B475}">
      <dgm:prSet/>
      <dgm:spPr/>
      <dgm:t>
        <a:bodyPr/>
        <a:lstStyle/>
        <a:p>
          <a:endParaRPr lang="en-IN"/>
        </a:p>
      </dgm:t>
    </dgm:pt>
    <dgm:pt modelId="{D5A653F0-D8DF-41BD-81F0-7D0F4B776E9F}" type="sibTrans" cxnId="{C374B035-B8A4-493E-B765-9F337861B475}">
      <dgm:prSet/>
      <dgm:spPr/>
      <dgm:t>
        <a:bodyPr/>
        <a:lstStyle/>
        <a:p>
          <a:endParaRPr lang="en-IN"/>
        </a:p>
      </dgm:t>
    </dgm:pt>
    <dgm:pt modelId="{8F642828-58D1-4371-824C-2BF0B608767C}" type="pres">
      <dgm:prSet presAssocID="{232DDCEC-33D1-4073-897F-D30C1E5FC27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5D834E80-A62A-4993-914A-0CAF4230F5D9}" type="pres">
      <dgm:prSet presAssocID="{956E1571-1788-42A9-B5E6-BC21885042B1}" presName="composite" presStyleCnt="0"/>
      <dgm:spPr/>
    </dgm:pt>
    <dgm:pt modelId="{96A85E27-E012-4761-8607-7B56A1252877}" type="pres">
      <dgm:prSet presAssocID="{956E1571-1788-42A9-B5E6-BC21885042B1}" presName="LShape" presStyleLbl="alignNode1" presStyleIdx="0" presStyleCnt="7"/>
      <dgm:spPr/>
    </dgm:pt>
    <dgm:pt modelId="{447E0E97-6B80-4DE0-9798-7CEEE402D39C}" type="pres">
      <dgm:prSet presAssocID="{956E1571-1788-42A9-B5E6-BC21885042B1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D3C4E2C-C010-467F-A1A0-74F139BB8471}" type="pres">
      <dgm:prSet presAssocID="{956E1571-1788-42A9-B5E6-BC21885042B1}" presName="Triangle" presStyleLbl="alignNode1" presStyleIdx="1" presStyleCnt="7"/>
      <dgm:spPr/>
    </dgm:pt>
    <dgm:pt modelId="{E2818292-4835-4D47-AE34-3B9B58410FAA}" type="pres">
      <dgm:prSet presAssocID="{218953B3-C5B4-4BA9-91E1-E2F69C3014AD}" presName="sibTrans" presStyleCnt="0"/>
      <dgm:spPr/>
    </dgm:pt>
    <dgm:pt modelId="{E8D66E59-9E31-4618-B1FF-48730E6AF5DA}" type="pres">
      <dgm:prSet presAssocID="{218953B3-C5B4-4BA9-91E1-E2F69C3014AD}" presName="space" presStyleCnt="0"/>
      <dgm:spPr/>
    </dgm:pt>
    <dgm:pt modelId="{7B53371A-1371-46CC-97F0-BCAAA50FA0ED}" type="pres">
      <dgm:prSet presAssocID="{DECBF23C-71F9-4A25-871A-1D032E23BB43}" presName="composite" presStyleCnt="0"/>
      <dgm:spPr/>
    </dgm:pt>
    <dgm:pt modelId="{0992A1E3-A8AF-4903-A72B-1721FC94A1E8}" type="pres">
      <dgm:prSet presAssocID="{DECBF23C-71F9-4A25-871A-1D032E23BB43}" presName="LShape" presStyleLbl="alignNode1" presStyleIdx="2" presStyleCnt="7"/>
      <dgm:spPr/>
    </dgm:pt>
    <dgm:pt modelId="{86CAF521-CE81-4B43-8567-80F57993839C}" type="pres">
      <dgm:prSet presAssocID="{DECBF23C-71F9-4A25-871A-1D032E23BB43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376AE6C-D520-487B-9DDF-6F344747A12D}" type="pres">
      <dgm:prSet presAssocID="{DECBF23C-71F9-4A25-871A-1D032E23BB43}" presName="Triangle" presStyleLbl="alignNode1" presStyleIdx="3" presStyleCnt="7"/>
      <dgm:spPr/>
    </dgm:pt>
    <dgm:pt modelId="{A23090A7-A1B2-498C-AB3A-7C234855ED81}" type="pres">
      <dgm:prSet presAssocID="{B12C5972-8800-4158-A385-38E6D59310B2}" presName="sibTrans" presStyleCnt="0"/>
      <dgm:spPr/>
    </dgm:pt>
    <dgm:pt modelId="{7DE2471A-5E4D-4367-9A72-781669C769AB}" type="pres">
      <dgm:prSet presAssocID="{B12C5972-8800-4158-A385-38E6D59310B2}" presName="space" presStyleCnt="0"/>
      <dgm:spPr/>
    </dgm:pt>
    <dgm:pt modelId="{1665061A-7143-4478-965E-AD2E8404419A}" type="pres">
      <dgm:prSet presAssocID="{6D294F51-93E1-438B-A396-F520DD842BFB}" presName="composite" presStyleCnt="0"/>
      <dgm:spPr/>
    </dgm:pt>
    <dgm:pt modelId="{0D867B36-7473-44F1-83B4-790FA6B18190}" type="pres">
      <dgm:prSet presAssocID="{6D294F51-93E1-438B-A396-F520DD842BFB}" presName="LShape" presStyleLbl="alignNode1" presStyleIdx="4" presStyleCnt="7"/>
      <dgm:spPr/>
    </dgm:pt>
    <dgm:pt modelId="{B1B6F529-5452-41D9-BB94-43E4C6EB2DB3}" type="pres">
      <dgm:prSet presAssocID="{6D294F51-93E1-438B-A396-F520DD842BFB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63CB140-6160-4D8A-8A6B-F2E76E95ADA9}" type="pres">
      <dgm:prSet presAssocID="{6D294F51-93E1-438B-A396-F520DD842BFB}" presName="Triangle" presStyleLbl="alignNode1" presStyleIdx="5" presStyleCnt="7"/>
      <dgm:spPr/>
    </dgm:pt>
    <dgm:pt modelId="{01CFE3B3-74D3-4B73-B887-286135E5D854}" type="pres">
      <dgm:prSet presAssocID="{6F63C3DD-7712-4470-9B09-77B705E7C438}" presName="sibTrans" presStyleCnt="0"/>
      <dgm:spPr/>
    </dgm:pt>
    <dgm:pt modelId="{43A0427A-05FC-4EE1-89FC-F532C9EB0A77}" type="pres">
      <dgm:prSet presAssocID="{6F63C3DD-7712-4470-9B09-77B705E7C438}" presName="space" presStyleCnt="0"/>
      <dgm:spPr/>
    </dgm:pt>
    <dgm:pt modelId="{D768D4C9-0BF6-4E5A-B48D-A642C1C048D7}" type="pres">
      <dgm:prSet presAssocID="{42C94909-3791-424E-B4A3-88D7F37EE7F0}" presName="composite" presStyleCnt="0"/>
      <dgm:spPr/>
    </dgm:pt>
    <dgm:pt modelId="{125CA98F-ED62-42AF-8FD0-002F174FA44E}" type="pres">
      <dgm:prSet presAssocID="{42C94909-3791-424E-B4A3-88D7F37EE7F0}" presName="LShape" presStyleLbl="alignNode1" presStyleIdx="6" presStyleCnt="7"/>
      <dgm:spPr/>
    </dgm:pt>
    <dgm:pt modelId="{7A696F9B-7D15-437D-BDDC-38EABCC31C4E}" type="pres">
      <dgm:prSet presAssocID="{42C94909-3791-424E-B4A3-88D7F37EE7F0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3068D96-0424-49DC-891C-049A3895412D}" type="presOf" srcId="{42C94909-3791-424E-B4A3-88D7F37EE7F0}" destId="{7A696F9B-7D15-437D-BDDC-38EABCC31C4E}" srcOrd="0" destOrd="0" presId="urn:microsoft.com/office/officeart/2009/3/layout/StepUpProcess"/>
    <dgm:cxn modelId="{84A28724-7645-4C60-9F0B-7448421F595A}" srcId="{232DDCEC-33D1-4073-897F-D30C1E5FC27F}" destId="{DECBF23C-71F9-4A25-871A-1D032E23BB43}" srcOrd="1" destOrd="0" parTransId="{8894E329-3213-4E8B-80B7-407E5A2DD3EB}" sibTransId="{B12C5972-8800-4158-A385-38E6D59310B2}"/>
    <dgm:cxn modelId="{F8AC9535-E178-45A3-8516-8C3B09C43421}" type="presOf" srcId="{956E1571-1788-42A9-B5E6-BC21885042B1}" destId="{447E0E97-6B80-4DE0-9798-7CEEE402D39C}" srcOrd="0" destOrd="0" presId="urn:microsoft.com/office/officeart/2009/3/layout/StepUpProcess"/>
    <dgm:cxn modelId="{B425F97D-6E35-4365-8D6A-80E84E6E8C55}" srcId="{232DDCEC-33D1-4073-897F-D30C1E5FC27F}" destId="{6D294F51-93E1-438B-A396-F520DD842BFB}" srcOrd="2" destOrd="0" parTransId="{4E615D84-2581-42F8-B546-D9FF2B0E13C4}" sibTransId="{6F63C3DD-7712-4470-9B09-77B705E7C438}"/>
    <dgm:cxn modelId="{E264C1DD-DE77-4321-97B7-15BDEAA13D5C}" type="presOf" srcId="{232DDCEC-33D1-4073-897F-D30C1E5FC27F}" destId="{8F642828-58D1-4371-824C-2BF0B608767C}" srcOrd="0" destOrd="0" presId="urn:microsoft.com/office/officeart/2009/3/layout/StepUpProcess"/>
    <dgm:cxn modelId="{C374B035-B8A4-493E-B765-9F337861B475}" srcId="{232DDCEC-33D1-4073-897F-D30C1E5FC27F}" destId="{42C94909-3791-424E-B4A3-88D7F37EE7F0}" srcOrd="3" destOrd="0" parTransId="{E187FE99-4AE3-444E-B576-586DA2A07391}" sibTransId="{D5A653F0-D8DF-41BD-81F0-7D0F4B776E9F}"/>
    <dgm:cxn modelId="{2BDD87BA-1070-403A-9407-9EF863E66CB0}" srcId="{232DDCEC-33D1-4073-897F-D30C1E5FC27F}" destId="{956E1571-1788-42A9-B5E6-BC21885042B1}" srcOrd="0" destOrd="0" parTransId="{D5775964-EA4D-4B5A-A596-7E34CF7533E8}" sibTransId="{218953B3-C5B4-4BA9-91E1-E2F69C3014AD}"/>
    <dgm:cxn modelId="{7080A813-0BC8-40AF-9F06-53A18E144201}" type="presOf" srcId="{6D294F51-93E1-438B-A396-F520DD842BFB}" destId="{B1B6F529-5452-41D9-BB94-43E4C6EB2DB3}" srcOrd="0" destOrd="0" presId="urn:microsoft.com/office/officeart/2009/3/layout/StepUpProcess"/>
    <dgm:cxn modelId="{ACF6EF2E-7387-4D5B-A1A0-8B89D6BFC743}" type="presOf" srcId="{DECBF23C-71F9-4A25-871A-1D032E23BB43}" destId="{86CAF521-CE81-4B43-8567-80F57993839C}" srcOrd="0" destOrd="0" presId="urn:microsoft.com/office/officeart/2009/3/layout/StepUpProcess"/>
    <dgm:cxn modelId="{D9B9E148-01E1-4CCD-9578-4790F33982DD}" type="presParOf" srcId="{8F642828-58D1-4371-824C-2BF0B608767C}" destId="{5D834E80-A62A-4993-914A-0CAF4230F5D9}" srcOrd="0" destOrd="0" presId="urn:microsoft.com/office/officeart/2009/3/layout/StepUpProcess"/>
    <dgm:cxn modelId="{CEBCE472-40AB-4A5D-B8C1-E62FF56FF69E}" type="presParOf" srcId="{5D834E80-A62A-4993-914A-0CAF4230F5D9}" destId="{96A85E27-E012-4761-8607-7B56A1252877}" srcOrd="0" destOrd="0" presId="urn:microsoft.com/office/officeart/2009/3/layout/StepUpProcess"/>
    <dgm:cxn modelId="{EB8D2747-1965-4583-8043-5B896D79BFFA}" type="presParOf" srcId="{5D834E80-A62A-4993-914A-0CAF4230F5D9}" destId="{447E0E97-6B80-4DE0-9798-7CEEE402D39C}" srcOrd="1" destOrd="0" presId="urn:microsoft.com/office/officeart/2009/3/layout/StepUpProcess"/>
    <dgm:cxn modelId="{5700BC11-6E72-487B-BAEE-EDCEE3084A60}" type="presParOf" srcId="{5D834E80-A62A-4993-914A-0CAF4230F5D9}" destId="{9D3C4E2C-C010-467F-A1A0-74F139BB8471}" srcOrd="2" destOrd="0" presId="urn:microsoft.com/office/officeart/2009/3/layout/StepUpProcess"/>
    <dgm:cxn modelId="{FF89E6D0-FAF0-4D11-8E6E-7703D7F1170E}" type="presParOf" srcId="{8F642828-58D1-4371-824C-2BF0B608767C}" destId="{E2818292-4835-4D47-AE34-3B9B58410FAA}" srcOrd="1" destOrd="0" presId="urn:microsoft.com/office/officeart/2009/3/layout/StepUpProcess"/>
    <dgm:cxn modelId="{68D2D506-0A5D-4C6A-8F3D-E39DAD4CC6D6}" type="presParOf" srcId="{E2818292-4835-4D47-AE34-3B9B58410FAA}" destId="{E8D66E59-9E31-4618-B1FF-48730E6AF5DA}" srcOrd="0" destOrd="0" presId="urn:microsoft.com/office/officeart/2009/3/layout/StepUpProcess"/>
    <dgm:cxn modelId="{80BBCB33-7132-4F4C-9742-71F4C802E7AC}" type="presParOf" srcId="{8F642828-58D1-4371-824C-2BF0B608767C}" destId="{7B53371A-1371-46CC-97F0-BCAAA50FA0ED}" srcOrd="2" destOrd="0" presId="urn:microsoft.com/office/officeart/2009/3/layout/StepUpProcess"/>
    <dgm:cxn modelId="{CE8C8D65-7290-422A-9157-B576CF36D5CB}" type="presParOf" srcId="{7B53371A-1371-46CC-97F0-BCAAA50FA0ED}" destId="{0992A1E3-A8AF-4903-A72B-1721FC94A1E8}" srcOrd="0" destOrd="0" presId="urn:microsoft.com/office/officeart/2009/3/layout/StepUpProcess"/>
    <dgm:cxn modelId="{10348A66-4E27-490F-B4B1-CAC0FDC70489}" type="presParOf" srcId="{7B53371A-1371-46CC-97F0-BCAAA50FA0ED}" destId="{86CAF521-CE81-4B43-8567-80F57993839C}" srcOrd="1" destOrd="0" presId="urn:microsoft.com/office/officeart/2009/3/layout/StepUpProcess"/>
    <dgm:cxn modelId="{71F4BCBF-3442-4208-961C-F624A6B58A34}" type="presParOf" srcId="{7B53371A-1371-46CC-97F0-BCAAA50FA0ED}" destId="{7376AE6C-D520-487B-9DDF-6F344747A12D}" srcOrd="2" destOrd="0" presId="urn:microsoft.com/office/officeart/2009/3/layout/StepUpProcess"/>
    <dgm:cxn modelId="{40E5F7E8-5D37-46FE-BAC9-06425BFC8E29}" type="presParOf" srcId="{8F642828-58D1-4371-824C-2BF0B608767C}" destId="{A23090A7-A1B2-498C-AB3A-7C234855ED81}" srcOrd="3" destOrd="0" presId="urn:microsoft.com/office/officeart/2009/3/layout/StepUpProcess"/>
    <dgm:cxn modelId="{BBA299B8-3AA1-4D73-890D-FF18D6175741}" type="presParOf" srcId="{A23090A7-A1B2-498C-AB3A-7C234855ED81}" destId="{7DE2471A-5E4D-4367-9A72-781669C769AB}" srcOrd="0" destOrd="0" presId="urn:microsoft.com/office/officeart/2009/3/layout/StepUpProcess"/>
    <dgm:cxn modelId="{E1F85B91-0217-4DDB-8A1B-083B27354F38}" type="presParOf" srcId="{8F642828-58D1-4371-824C-2BF0B608767C}" destId="{1665061A-7143-4478-965E-AD2E8404419A}" srcOrd="4" destOrd="0" presId="urn:microsoft.com/office/officeart/2009/3/layout/StepUpProcess"/>
    <dgm:cxn modelId="{24BA131C-E5C3-4476-8521-03BEA0DE77CA}" type="presParOf" srcId="{1665061A-7143-4478-965E-AD2E8404419A}" destId="{0D867B36-7473-44F1-83B4-790FA6B18190}" srcOrd="0" destOrd="0" presId="urn:microsoft.com/office/officeart/2009/3/layout/StepUpProcess"/>
    <dgm:cxn modelId="{D2CF7F4E-B54A-4C1D-839B-E83206E6D936}" type="presParOf" srcId="{1665061A-7143-4478-965E-AD2E8404419A}" destId="{B1B6F529-5452-41D9-BB94-43E4C6EB2DB3}" srcOrd="1" destOrd="0" presId="urn:microsoft.com/office/officeart/2009/3/layout/StepUpProcess"/>
    <dgm:cxn modelId="{B76E677B-712F-4D18-B12D-BAC0A6DDC02F}" type="presParOf" srcId="{1665061A-7143-4478-965E-AD2E8404419A}" destId="{563CB140-6160-4D8A-8A6B-F2E76E95ADA9}" srcOrd="2" destOrd="0" presId="urn:microsoft.com/office/officeart/2009/3/layout/StepUpProcess"/>
    <dgm:cxn modelId="{C2C5D13A-867B-4A12-AC91-8F8B81E0B085}" type="presParOf" srcId="{8F642828-58D1-4371-824C-2BF0B608767C}" destId="{01CFE3B3-74D3-4B73-B887-286135E5D854}" srcOrd="5" destOrd="0" presId="urn:microsoft.com/office/officeart/2009/3/layout/StepUpProcess"/>
    <dgm:cxn modelId="{3E4ACE48-8E7E-4CA5-B6A0-60BB240972EE}" type="presParOf" srcId="{01CFE3B3-74D3-4B73-B887-286135E5D854}" destId="{43A0427A-05FC-4EE1-89FC-F532C9EB0A77}" srcOrd="0" destOrd="0" presId="urn:microsoft.com/office/officeart/2009/3/layout/StepUpProcess"/>
    <dgm:cxn modelId="{8516E956-D436-44C0-A7F0-A286137D0E6D}" type="presParOf" srcId="{8F642828-58D1-4371-824C-2BF0B608767C}" destId="{D768D4C9-0BF6-4E5A-B48D-A642C1C048D7}" srcOrd="6" destOrd="0" presId="urn:microsoft.com/office/officeart/2009/3/layout/StepUpProcess"/>
    <dgm:cxn modelId="{3292D369-5291-42BB-B2C9-488B3880E889}" type="presParOf" srcId="{D768D4C9-0BF6-4E5A-B48D-A642C1C048D7}" destId="{125CA98F-ED62-42AF-8FD0-002F174FA44E}" srcOrd="0" destOrd="0" presId="urn:microsoft.com/office/officeart/2009/3/layout/StepUpProcess"/>
    <dgm:cxn modelId="{60BEA0A9-1E37-470E-A4A6-9E6191498876}" type="presParOf" srcId="{D768D4C9-0BF6-4E5A-B48D-A642C1C048D7}" destId="{7A696F9B-7D15-437D-BDDC-38EABCC31C4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23E25-180E-4D2F-9985-F1A6404266FE}">
      <dsp:nvSpPr>
        <dsp:cNvPr id="0" name=""/>
        <dsp:cNvSpPr/>
      </dsp:nvSpPr>
      <dsp:spPr>
        <a:xfrm>
          <a:off x="-5375344" y="-823215"/>
          <a:ext cx="6401169" cy="6401169"/>
        </a:xfrm>
        <a:prstGeom prst="blockArc">
          <a:avLst>
            <a:gd name="adj1" fmla="val 18900000"/>
            <a:gd name="adj2" fmla="val 2700000"/>
            <a:gd name="adj3" fmla="val 337"/>
          </a:avLst>
        </a:prstGeom>
        <a:noFill/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701A1-CA37-4363-9AEC-389BBEBCEB09}">
      <dsp:nvSpPr>
        <dsp:cNvPr id="0" name=""/>
        <dsp:cNvSpPr/>
      </dsp:nvSpPr>
      <dsp:spPr>
        <a:xfrm>
          <a:off x="659957" y="475473"/>
          <a:ext cx="8751706" cy="9509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8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Background context of Post GST Policy</a:t>
          </a:r>
          <a:endParaRPr lang="en-IN" sz="2600" kern="1200" dirty="0"/>
        </a:p>
      </dsp:txBody>
      <dsp:txXfrm>
        <a:off x="659957" y="475473"/>
        <a:ext cx="8751706" cy="950947"/>
      </dsp:txXfrm>
    </dsp:sp>
    <dsp:sp modelId="{3655F7B1-2781-438E-8FAC-6DB5D56BE857}">
      <dsp:nvSpPr>
        <dsp:cNvPr id="0" name=""/>
        <dsp:cNvSpPr/>
      </dsp:nvSpPr>
      <dsp:spPr>
        <a:xfrm>
          <a:off x="65615" y="356605"/>
          <a:ext cx="1188684" cy="11886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760BF-8125-48C9-BAA2-9BB55C676D57}">
      <dsp:nvSpPr>
        <dsp:cNvPr id="0" name=""/>
        <dsp:cNvSpPr/>
      </dsp:nvSpPr>
      <dsp:spPr>
        <a:xfrm>
          <a:off x="1005627" y="1901895"/>
          <a:ext cx="8406037" cy="950947"/>
        </a:xfrm>
        <a:prstGeom prst="rect">
          <a:avLst/>
        </a:prstGeom>
        <a:solidFill>
          <a:schemeClr val="accent5">
            <a:hueOff val="-335978"/>
            <a:satOff val="-5192"/>
            <a:lumOff val="-10589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8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Introducing Key principles of Post-GST Policy solution</a:t>
          </a:r>
          <a:endParaRPr lang="en-IN" sz="2600" kern="1200" dirty="0"/>
        </a:p>
      </dsp:txBody>
      <dsp:txXfrm>
        <a:off x="1005627" y="1901895"/>
        <a:ext cx="8406037" cy="950947"/>
      </dsp:txXfrm>
    </dsp:sp>
    <dsp:sp modelId="{70CE2452-6CD4-4BBA-8733-ADEE76B94987}">
      <dsp:nvSpPr>
        <dsp:cNvPr id="0" name=""/>
        <dsp:cNvSpPr/>
      </dsp:nvSpPr>
      <dsp:spPr>
        <a:xfrm>
          <a:off x="411284" y="1783027"/>
          <a:ext cx="1188684" cy="11886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-335978"/>
              <a:satOff val="-5192"/>
              <a:lumOff val="-10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88A2F-43E7-441A-BB9A-BF4D323B5441}">
      <dsp:nvSpPr>
        <dsp:cNvPr id="0" name=""/>
        <dsp:cNvSpPr/>
      </dsp:nvSpPr>
      <dsp:spPr>
        <a:xfrm>
          <a:off x="659957" y="3328317"/>
          <a:ext cx="8751706" cy="950947"/>
        </a:xfrm>
        <a:prstGeom prst="rect">
          <a:avLst/>
        </a:prstGeom>
        <a:solidFill>
          <a:schemeClr val="accent5">
            <a:hueOff val="-671956"/>
            <a:satOff val="-10384"/>
            <a:lumOff val="-21178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815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Assistance calculator toolkit Instructions</a:t>
          </a:r>
          <a:endParaRPr lang="en-IN" sz="2600" kern="1200" dirty="0"/>
        </a:p>
      </dsp:txBody>
      <dsp:txXfrm>
        <a:off x="659957" y="3328317"/>
        <a:ext cx="8751706" cy="950947"/>
      </dsp:txXfrm>
    </dsp:sp>
    <dsp:sp modelId="{946682D1-E089-416A-B233-F5E302F825D8}">
      <dsp:nvSpPr>
        <dsp:cNvPr id="0" name=""/>
        <dsp:cNvSpPr/>
      </dsp:nvSpPr>
      <dsp:spPr>
        <a:xfrm>
          <a:off x="65615" y="3209448"/>
          <a:ext cx="1188684" cy="11886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-671956"/>
              <a:satOff val="-10384"/>
              <a:lumOff val="-211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99246-A4C8-4DB9-B695-04717FFBED11}">
      <dsp:nvSpPr>
        <dsp:cNvPr id="0" name=""/>
        <dsp:cNvSpPr/>
      </dsp:nvSpPr>
      <dsp:spPr>
        <a:xfrm>
          <a:off x="2812056" y="31930"/>
          <a:ext cx="1074718" cy="1074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Protect Smaller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Investors</a:t>
          </a:r>
          <a:endParaRPr lang="en-IN" sz="1600" kern="1200" dirty="0"/>
        </a:p>
      </dsp:txBody>
      <dsp:txXfrm>
        <a:off x="2812056" y="31930"/>
        <a:ext cx="1074718" cy="1074718"/>
      </dsp:txXfrm>
    </dsp:sp>
    <dsp:sp modelId="{7E33F78B-A1C2-43D4-9893-F7C26CDE19F9}">
      <dsp:nvSpPr>
        <dsp:cNvPr id="0" name=""/>
        <dsp:cNvSpPr/>
      </dsp:nvSpPr>
      <dsp:spPr>
        <a:xfrm>
          <a:off x="205774" y="-140685"/>
          <a:ext cx="4033254" cy="4033254"/>
        </a:xfrm>
        <a:prstGeom prst="circularArrow">
          <a:avLst>
            <a:gd name="adj1" fmla="val 5196"/>
            <a:gd name="adj2" fmla="val 335614"/>
            <a:gd name="adj3" fmla="val 19164"/>
            <a:gd name="adj4" fmla="val 20072442"/>
            <a:gd name="adj5" fmla="val 606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9ED78-4B8C-4905-A78C-9A2C9DAEBDD7}">
      <dsp:nvSpPr>
        <dsp:cNvPr id="0" name=""/>
        <dsp:cNvSpPr/>
      </dsp:nvSpPr>
      <dsp:spPr>
        <a:xfrm>
          <a:off x="3363806" y="2060301"/>
          <a:ext cx="1074718" cy="1074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Incentivizes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Productivity</a:t>
          </a:r>
          <a:endParaRPr lang="en-IN" sz="1600" kern="1200" dirty="0"/>
        </a:p>
      </dsp:txBody>
      <dsp:txXfrm>
        <a:off x="3363806" y="2060301"/>
        <a:ext cx="1074718" cy="1074718"/>
      </dsp:txXfrm>
    </dsp:sp>
    <dsp:sp modelId="{59EB8C87-4001-4F24-AFAE-9C3D7679852F}">
      <dsp:nvSpPr>
        <dsp:cNvPr id="0" name=""/>
        <dsp:cNvSpPr/>
      </dsp:nvSpPr>
      <dsp:spPr>
        <a:xfrm>
          <a:off x="128741" y="56055"/>
          <a:ext cx="4033254" cy="4033254"/>
        </a:xfrm>
        <a:prstGeom prst="circularArrow">
          <a:avLst>
            <a:gd name="adj1" fmla="val 5196"/>
            <a:gd name="adj2" fmla="val 335614"/>
            <a:gd name="adj3" fmla="val 3704685"/>
            <a:gd name="adj4" fmla="val 2184856"/>
            <a:gd name="adj5" fmla="val 606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542B7-297B-4FE3-8A7F-8A995D7D5183}">
      <dsp:nvSpPr>
        <dsp:cNvPr id="0" name=""/>
        <dsp:cNvSpPr/>
      </dsp:nvSpPr>
      <dsp:spPr>
        <a:xfrm>
          <a:off x="1760160" y="3269334"/>
          <a:ext cx="1074718" cy="1074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Promotes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Exports</a:t>
          </a:r>
          <a:endParaRPr lang="en-IN" sz="1600" kern="1200" dirty="0"/>
        </a:p>
      </dsp:txBody>
      <dsp:txXfrm>
        <a:off x="1760160" y="3269334"/>
        <a:ext cx="1074718" cy="1074718"/>
      </dsp:txXfrm>
    </dsp:sp>
    <dsp:sp modelId="{4430E748-12C5-4269-A3AA-A719CB8EB41D}">
      <dsp:nvSpPr>
        <dsp:cNvPr id="0" name=""/>
        <dsp:cNvSpPr/>
      </dsp:nvSpPr>
      <dsp:spPr>
        <a:xfrm>
          <a:off x="280892" y="473"/>
          <a:ext cx="4033254" cy="4033254"/>
        </a:xfrm>
        <a:prstGeom prst="circularArrow">
          <a:avLst>
            <a:gd name="adj1" fmla="val 5196"/>
            <a:gd name="adj2" fmla="val 335614"/>
            <a:gd name="adj3" fmla="val 8212112"/>
            <a:gd name="adj4" fmla="val 6448426"/>
            <a:gd name="adj5" fmla="val 606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3EC2F-8DA4-4CF5-A8C0-699B8F7A8B34}">
      <dsp:nvSpPr>
        <dsp:cNvPr id="0" name=""/>
        <dsp:cNvSpPr/>
      </dsp:nvSpPr>
      <dsp:spPr>
        <a:xfrm>
          <a:off x="58156" y="2032755"/>
          <a:ext cx="1074718" cy="1074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Rewards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Employment Generation</a:t>
          </a:r>
          <a:endParaRPr lang="en-IN" sz="1600" kern="1200" dirty="0"/>
        </a:p>
      </dsp:txBody>
      <dsp:txXfrm>
        <a:off x="58156" y="2032755"/>
        <a:ext cx="1074718" cy="1074718"/>
      </dsp:txXfrm>
    </dsp:sp>
    <dsp:sp modelId="{DF193C91-05BD-421E-9F4B-16B33D322013}">
      <dsp:nvSpPr>
        <dsp:cNvPr id="0" name=""/>
        <dsp:cNvSpPr/>
      </dsp:nvSpPr>
      <dsp:spPr>
        <a:xfrm>
          <a:off x="280892" y="473"/>
          <a:ext cx="4033254" cy="4033254"/>
        </a:xfrm>
        <a:prstGeom prst="circularArrow">
          <a:avLst>
            <a:gd name="adj1" fmla="val 5196"/>
            <a:gd name="adj2" fmla="val 335614"/>
            <a:gd name="adj3" fmla="val 12299214"/>
            <a:gd name="adj4" fmla="val 10769927"/>
            <a:gd name="adj5" fmla="val 606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8BB11-58E2-41EE-95DA-46D5B5FBF4D4}">
      <dsp:nvSpPr>
        <dsp:cNvPr id="0" name=""/>
        <dsp:cNvSpPr/>
      </dsp:nvSpPr>
      <dsp:spPr>
        <a:xfrm>
          <a:off x="708264" y="31930"/>
          <a:ext cx="1074718" cy="1074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Least Disruptive</a:t>
          </a:r>
          <a:endParaRPr lang="en-IN" sz="1600" kern="1200" dirty="0"/>
        </a:p>
      </dsp:txBody>
      <dsp:txXfrm>
        <a:off x="708264" y="31930"/>
        <a:ext cx="1074718" cy="1074718"/>
      </dsp:txXfrm>
    </dsp:sp>
    <dsp:sp modelId="{EB7653C7-CC62-4CB9-BD81-83FF93599147}">
      <dsp:nvSpPr>
        <dsp:cNvPr id="0" name=""/>
        <dsp:cNvSpPr/>
      </dsp:nvSpPr>
      <dsp:spPr>
        <a:xfrm>
          <a:off x="280892" y="473"/>
          <a:ext cx="4033254" cy="4033254"/>
        </a:xfrm>
        <a:prstGeom prst="circularArrow">
          <a:avLst>
            <a:gd name="adj1" fmla="val 5196"/>
            <a:gd name="adj2" fmla="val 335614"/>
            <a:gd name="adj3" fmla="val 16866944"/>
            <a:gd name="adj4" fmla="val 15197441"/>
            <a:gd name="adj5" fmla="val 6062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85E27-E012-4761-8607-7B56A1252877}">
      <dsp:nvSpPr>
        <dsp:cNvPr id="0" name=""/>
        <dsp:cNvSpPr/>
      </dsp:nvSpPr>
      <dsp:spPr>
        <a:xfrm rot="5400000">
          <a:off x="184728" y="2033016"/>
          <a:ext cx="552865" cy="919955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E0E97-6B80-4DE0-9798-7CEEE402D39C}">
      <dsp:nvSpPr>
        <dsp:cNvPr id="0" name=""/>
        <dsp:cNvSpPr/>
      </dsp:nvSpPr>
      <dsp:spPr>
        <a:xfrm>
          <a:off x="92441" y="2307884"/>
          <a:ext cx="830541" cy="72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dirty="0" smtClean="0"/>
            <a:t>Basic</a:t>
          </a:r>
          <a:r>
            <a:rPr lang="en-US" sz="1000" kern="1200" baseline="0" dirty="0" smtClean="0"/>
            <a:t> Investment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baseline="0" dirty="0" smtClean="0"/>
            <a:t>Assistance Value divided into 7 years</a:t>
          </a:r>
          <a:endParaRPr lang="en-IN" sz="1000" kern="1200" dirty="0"/>
        </a:p>
      </dsp:txBody>
      <dsp:txXfrm>
        <a:off x="92441" y="2307884"/>
        <a:ext cx="830541" cy="728018"/>
      </dsp:txXfrm>
    </dsp:sp>
    <dsp:sp modelId="{9D3C4E2C-C010-467F-A1A0-74F139BB8471}">
      <dsp:nvSpPr>
        <dsp:cNvPr id="0" name=""/>
        <dsp:cNvSpPr/>
      </dsp:nvSpPr>
      <dsp:spPr>
        <a:xfrm>
          <a:off x="766277" y="1965288"/>
          <a:ext cx="156705" cy="15670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2A1E3-A8AF-4903-A72B-1721FC94A1E8}">
      <dsp:nvSpPr>
        <dsp:cNvPr id="0" name=""/>
        <dsp:cNvSpPr/>
      </dsp:nvSpPr>
      <dsp:spPr>
        <a:xfrm rot="5400000">
          <a:off x="1201473" y="1781421"/>
          <a:ext cx="552865" cy="919955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AF521-CE81-4B43-8567-80F57993839C}">
      <dsp:nvSpPr>
        <dsp:cNvPr id="0" name=""/>
        <dsp:cNvSpPr/>
      </dsp:nvSpPr>
      <dsp:spPr>
        <a:xfrm>
          <a:off x="1109186" y="2056290"/>
          <a:ext cx="830541" cy="72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dirty="0" smtClean="0"/>
            <a:t>Gross Supply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kern="1200" dirty="0" smtClean="0"/>
            <a:t>Value Multiple</a:t>
          </a:r>
          <a:endParaRPr lang="en-IN" sz="1000" kern="1200" dirty="0"/>
        </a:p>
      </dsp:txBody>
      <dsp:txXfrm>
        <a:off x="1109186" y="2056290"/>
        <a:ext cx="830541" cy="728018"/>
      </dsp:txXfrm>
    </dsp:sp>
    <dsp:sp modelId="{7376AE6C-D520-487B-9DDF-6F344747A12D}">
      <dsp:nvSpPr>
        <dsp:cNvPr id="0" name=""/>
        <dsp:cNvSpPr/>
      </dsp:nvSpPr>
      <dsp:spPr>
        <a:xfrm>
          <a:off x="1783021" y="1713693"/>
          <a:ext cx="156705" cy="15670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67B36-7473-44F1-83B4-790FA6B18190}">
      <dsp:nvSpPr>
        <dsp:cNvPr id="0" name=""/>
        <dsp:cNvSpPr/>
      </dsp:nvSpPr>
      <dsp:spPr>
        <a:xfrm rot="5400000">
          <a:off x="2218218" y="1529827"/>
          <a:ext cx="552865" cy="919955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6F529-5452-41D9-BB94-43E4C6EB2DB3}">
      <dsp:nvSpPr>
        <dsp:cNvPr id="0" name=""/>
        <dsp:cNvSpPr/>
      </dsp:nvSpPr>
      <dsp:spPr>
        <a:xfrm>
          <a:off x="2125931" y="1804695"/>
          <a:ext cx="830541" cy="72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Export Multiple</a:t>
          </a:r>
          <a:endParaRPr lang="en-IN" sz="1000" kern="1200" dirty="0"/>
        </a:p>
      </dsp:txBody>
      <dsp:txXfrm>
        <a:off x="2125931" y="1804695"/>
        <a:ext cx="830541" cy="728018"/>
      </dsp:txXfrm>
    </dsp:sp>
    <dsp:sp modelId="{563CB140-6160-4D8A-8A6B-F2E76E95ADA9}">
      <dsp:nvSpPr>
        <dsp:cNvPr id="0" name=""/>
        <dsp:cNvSpPr/>
      </dsp:nvSpPr>
      <dsp:spPr>
        <a:xfrm>
          <a:off x="2799766" y="1462099"/>
          <a:ext cx="156705" cy="15670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CA98F-ED62-42AF-8FD0-002F174FA44E}">
      <dsp:nvSpPr>
        <dsp:cNvPr id="0" name=""/>
        <dsp:cNvSpPr/>
      </dsp:nvSpPr>
      <dsp:spPr>
        <a:xfrm rot="5400000">
          <a:off x="3234963" y="1278232"/>
          <a:ext cx="552865" cy="919955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96F9B-7D15-437D-BDDC-38EABCC31C4E}">
      <dsp:nvSpPr>
        <dsp:cNvPr id="0" name=""/>
        <dsp:cNvSpPr/>
      </dsp:nvSpPr>
      <dsp:spPr>
        <a:xfrm>
          <a:off x="3142676" y="1553101"/>
          <a:ext cx="830541" cy="728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Employment Multiple</a:t>
          </a:r>
          <a:endParaRPr lang="en-IN" sz="1000" kern="1200" dirty="0"/>
        </a:p>
      </dsp:txBody>
      <dsp:txXfrm>
        <a:off x="3142676" y="1553101"/>
        <a:ext cx="830541" cy="728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5089-C692-4DEA-AC49-04CF34D4FE14}" type="datetimeFigureOut">
              <a:rPr lang="en-GB" smtClean="0"/>
              <a:pPr/>
              <a:t>06/11/2017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C721-4BB5-4DB6-AD65-4BA2A62B05B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EBA9-A28D-4849-BFEA-AA04F6A21B63}" type="datetimeFigureOut">
              <a:rPr lang="en-GB" smtClean="0"/>
              <a:pPr/>
              <a:t>06/11/2017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0100" y="746125"/>
            <a:ext cx="5257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9DEF2-648C-46DB-BCA9-0007C9CD0B3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7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1238" y="569913"/>
            <a:ext cx="4857750" cy="3448050"/>
          </a:xfrm>
          <a:ln/>
        </p:spPr>
      </p:sp>
      <p:sp>
        <p:nvSpPr>
          <p:cNvPr id="37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67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9DEF2-648C-46DB-BCA9-0007C9CD0B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7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1238" y="569913"/>
            <a:ext cx="4857750" cy="3448050"/>
          </a:xfrm>
          <a:ln/>
        </p:spPr>
      </p:sp>
      <p:sp>
        <p:nvSpPr>
          <p:cNvPr id="37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437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9DEF2-648C-46DB-BCA9-0007C9CD0B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7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1238" y="569913"/>
            <a:ext cx="4857750" cy="3448050"/>
          </a:xfrm>
          <a:ln/>
        </p:spPr>
      </p:sp>
      <p:sp>
        <p:nvSpPr>
          <p:cNvPr id="37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41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4251" y="3415056"/>
            <a:ext cx="9640641" cy="36574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974" y="1096310"/>
            <a:ext cx="9347733" cy="1665430"/>
          </a:xfrm>
          <a:effectLst/>
        </p:spPr>
        <p:txBody>
          <a:bodyPr anchor="b">
            <a:normAutofit/>
          </a:bodyPr>
          <a:lstStyle>
            <a:lvl1pPr>
              <a:defRPr sz="3984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974" y="2761741"/>
            <a:ext cx="9347733" cy="653316"/>
          </a:xfrm>
        </p:spPr>
        <p:txBody>
          <a:bodyPr anchor="t">
            <a:normAutofit/>
          </a:bodyPr>
          <a:lstStyle>
            <a:lvl1pPr marL="0" indent="0" algn="l">
              <a:buNone/>
              <a:defRPr sz="1771" cap="all">
                <a:solidFill>
                  <a:schemeClr val="accent2"/>
                </a:solidFill>
              </a:defRPr>
            </a:lvl1pPr>
            <a:lvl2pPr marL="50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7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3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9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3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1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47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52909B-09F8-4BD5-AF55-A665955BBD60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9691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24252" y="663724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74" y="2465761"/>
            <a:ext cx="9347733" cy="40182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A65E-2E7B-45D1-A4B9-0680C068B11A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7501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29581" y="5690689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976" y="3360615"/>
            <a:ext cx="9347732" cy="1665430"/>
          </a:xfrm>
        </p:spPr>
        <p:txBody>
          <a:bodyPr anchor="b">
            <a:normAutofit/>
          </a:bodyPr>
          <a:lstStyle>
            <a:lvl1pPr algn="l">
              <a:defRPr sz="3984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976" y="5026045"/>
            <a:ext cx="9347732" cy="664643"/>
          </a:xfrm>
        </p:spPr>
        <p:txBody>
          <a:bodyPr anchor="t">
            <a:normAutofit/>
          </a:bodyPr>
          <a:lstStyle>
            <a:lvl1pPr marL="0" indent="0" algn="l">
              <a:buNone/>
              <a:defRPr sz="1992" cap="all">
                <a:solidFill>
                  <a:schemeClr val="accent2"/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C75D96E-8D7E-422E-A2A8-D28C1B4E7B86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1216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24252" y="663724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9975" y="2465760"/>
            <a:ext cx="4562311" cy="402074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878" y="2465761"/>
            <a:ext cx="4571829" cy="402074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118-2D63-46DE-A5FD-62B7769B182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8272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524252" y="663724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8016" y="2465760"/>
            <a:ext cx="4204270" cy="637757"/>
          </a:xfrm>
        </p:spPr>
        <p:txBody>
          <a:bodyPr anchor="b">
            <a:noAutofit/>
          </a:bodyPr>
          <a:lstStyle>
            <a:lvl1pPr marL="0" indent="0">
              <a:buNone/>
              <a:defRPr sz="2435" b="0">
                <a:solidFill>
                  <a:schemeClr val="accent2"/>
                </a:solidFill>
              </a:defRPr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975" y="3238299"/>
            <a:ext cx="4562311" cy="3248202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13919" y="2465760"/>
            <a:ext cx="4213788" cy="637757"/>
          </a:xfrm>
        </p:spPr>
        <p:txBody>
          <a:bodyPr anchor="b">
            <a:noAutofit/>
          </a:bodyPr>
          <a:lstStyle>
            <a:lvl1pPr marL="0" indent="0">
              <a:buNone/>
              <a:defRPr sz="2435" b="0">
                <a:solidFill>
                  <a:schemeClr val="accent2"/>
                </a:solidFill>
              </a:defRPr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55878" y="3238299"/>
            <a:ext cx="4571829" cy="3248202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95C9-E353-4D5F-9DEE-820E2A1F9C49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55327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524252" y="663724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670-3E6A-43D3-8215-C1C48E0C9650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40848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4154-F461-49B9-A649-5772D9210BB9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15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529581" y="5690689"/>
            <a:ext cx="9639002" cy="14107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62" y="5823852"/>
            <a:ext cx="4137729" cy="763094"/>
          </a:xfrm>
        </p:spPr>
        <p:txBody>
          <a:bodyPr anchor="ctr"/>
          <a:lstStyle>
            <a:lvl1pPr algn="l">
              <a:defRPr sz="2213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272" y="665356"/>
            <a:ext cx="9640982" cy="4653507"/>
          </a:xfrm>
        </p:spPr>
        <p:txBody>
          <a:bodyPr anchor="ctr">
            <a:normAutofit/>
          </a:bodyPr>
          <a:lstStyle>
            <a:lvl1pPr>
              <a:defRPr sz="2213">
                <a:solidFill>
                  <a:schemeClr val="tx2"/>
                </a:solidFill>
              </a:defRPr>
            </a:lvl1pPr>
            <a:lvl2pPr>
              <a:defRPr sz="1992">
                <a:solidFill>
                  <a:schemeClr val="tx2"/>
                </a:solidFill>
              </a:defRPr>
            </a:lvl2pPr>
            <a:lvl3pPr>
              <a:defRPr sz="1771">
                <a:solidFill>
                  <a:schemeClr val="tx2"/>
                </a:solidFill>
              </a:defRPr>
            </a:lvl3pPr>
            <a:lvl4pPr>
              <a:defRPr sz="1549">
                <a:solidFill>
                  <a:schemeClr val="tx2"/>
                </a:solidFill>
              </a:defRPr>
            </a:lvl4pPr>
            <a:lvl5pPr>
              <a:defRPr sz="1549">
                <a:solidFill>
                  <a:schemeClr val="tx2"/>
                </a:solidFill>
              </a:defRPr>
            </a:lvl5pPr>
            <a:lvl6pPr>
              <a:defRPr sz="1549">
                <a:solidFill>
                  <a:schemeClr val="tx2"/>
                </a:solidFill>
              </a:defRPr>
            </a:lvl6pPr>
            <a:lvl7pPr>
              <a:defRPr sz="1549">
                <a:solidFill>
                  <a:schemeClr val="tx2"/>
                </a:solidFill>
              </a:defRPr>
            </a:lvl7pPr>
            <a:lvl8pPr>
              <a:defRPr sz="1549">
                <a:solidFill>
                  <a:schemeClr val="tx2"/>
                </a:solidFill>
              </a:defRPr>
            </a:lvl8pPr>
            <a:lvl9pPr>
              <a:defRPr sz="1549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7423" y="5823851"/>
            <a:ext cx="4990285" cy="763095"/>
          </a:xfrm>
        </p:spPr>
        <p:txBody>
          <a:bodyPr anchor="ctr">
            <a:normAutofit/>
          </a:bodyPr>
          <a:lstStyle>
            <a:lvl1pPr marL="0" indent="0" algn="r">
              <a:buNone/>
              <a:defRPr sz="1217">
                <a:solidFill>
                  <a:schemeClr val="bg1"/>
                </a:solidFill>
              </a:defRPr>
            </a:lvl1pPr>
            <a:lvl2pPr marL="505983" indent="0">
              <a:buNone/>
              <a:defRPr sz="1217"/>
            </a:lvl2pPr>
            <a:lvl3pPr marL="1011966" indent="0">
              <a:buNone/>
              <a:defRPr sz="1107"/>
            </a:lvl3pPr>
            <a:lvl4pPr marL="1517950" indent="0">
              <a:buNone/>
              <a:defRPr sz="996"/>
            </a:lvl4pPr>
            <a:lvl5pPr marL="2023933" indent="0">
              <a:buNone/>
              <a:defRPr sz="996"/>
            </a:lvl5pPr>
            <a:lvl6pPr marL="2529916" indent="0">
              <a:buNone/>
              <a:defRPr sz="996"/>
            </a:lvl6pPr>
            <a:lvl7pPr marL="3035899" indent="0">
              <a:buNone/>
              <a:defRPr sz="996"/>
            </a:lvl7pPr>
            <a:lvl8pPr marL="3541883" indent="0">
              <a:buNone/>
              <a:defRPr sz="996"/>
            </a:lvl8pPr>
            <a:lvl9pPr marL="4047866" indent="0">
              <a:buNone/>
              <a:defRPr sz="9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4CA1323-B5E5-4968-904B-943CFA4A926F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66151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974" y="5194235"/>
            <a:ext cx="9347733" cy="627216"/>
          </a:xfrm>
        </p:spPr>
        <p:txBody>
          <a:bodyPr anchor="b">
            <a:normAutofit/>
          </a:bodyPr>
          <a:lstStyle>
            <a:lvl1pPr algn="l">
              <a:defRPr sz="2656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253" y="663724"/>
            <a:ext cx="9639000" cy="3936857"/>
          </a:xfrm>
        </p:spPr>
        <p:txBody>
          <a:bodyPr anchor="t">
            <a:normAutofit/>
          </a:bodyPr>
          <a:lstStyle>
            <a:lvl1pPr marL="0" indent="0" algn="ctr">
              <a:buNone/>
              <a:defRPr sz="1771"/>
            </a:lvl1pPr>
            <a:lvl2pPr marL="505983" indent="0">
              <a:buNone/>
              <a:defRPr sz="1771"/>
            </a:lvl2pPr>
            <a:lvl3pPr marL="1011966" indent="0">
              <a:buNone/>
              <a:defRPr sz="1771"/>
            </a:lvl3pPr>
            <a:lvl4pPr marL="1517950" indent="0">
              <a:buNone/>
              <a:defRPr sz="1771"/>
            </a:lvl4pPr>
            <a:lvl5pPr marL="2023933" indent="0">
              <a:buNone/>
              <a:defRPr sz="1771"/>
            </a:lvl5pPr>
            <a:lvl6pPr marL="2529916" indent="0">
              <a:buNone/>
              <a:defRPr sz="1771"/>
            </a:lvl6pPr>
            <a:lvl7pPr marL="3035899" indent="0">
              <a:buNone/>
              <a:defRPr sz="1771"/>
            </a:lvl7pPr>
            <a:lvl8pPr marL="3541883" indent="0">
              <a:buNone/>
              <a:defRPr sz="1771"/>
            </a:lvl8pPr>
            <a:lvl9pPr marL="4047866" indent="0">
              <a:buNone/>
              <a:defRPr sz="1771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974" y="5821451"/>
            <a:ext cx="9347733" cy="662557"/>
          </a:xfrm>
        </p:spPr>
        <p:txBody>
          <a:bodyPr>
            <a:normAutofit/>
          </a:bodyPr>
          <a:lstStyle>
            <a:lvl1pPr marL="0" indent="0">
              <a:buNone/>
              <a:defRPr sz="1328"/>
            </a:lvl1pPr>
            <a:lvl2pPr marL="505983" indent="0">
              <a:buNone/>
              <a:defRPr sz="1328"/>
            </a:lvl2pPr>
            <a:lvl3pPr marL="1011966" indent="0">
              <a:buNone/>
              <a:defRPr sz="1107"/>
            </a:lvl3pPr>
            <a:lvl4pPr marL="1517950" indent="0">
              <a:buNone/>
              <a:defRPr sz="996"/>
            </a:lvl4pPr>
            <a:lvl5pPr marL="2023933" indent="0">
              <a:buNone/>
              <a:defRPr sz="996"/>
            </a:lvl5pPr>
            <a:lvl6pPr marL="2529916" indent="0">
              <a:buNone/>
              <a:defRPr sz="996"/>
            </a:lvl6pPr>
            <a:lvl7pPr marL="3035899" indent="0">
              <a:buNone/>
              <a:defRPr sz="996"/>
            </a:lvl7pPr>
            <a:lvl8pPr marL="3541883" indent="0">
              <a:buNone/>
              <a:defRPr sz="996"/>
            </a:lvl8pPr>
            <a:lvl9pPr marL="4047866" indent="0">
              <a:buNone/>
              <a:defRPr sz="9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2EE3-1862-478D-ABFA-CE4447D2853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9245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09" y="1577730"/>
            <a:ext cx="9628347" cy="5199338"/>
          </a:xfrm>
          <a:prstGeom prst="rect">
            <a:avLst/>
          </a:prstGeom>
        </p:spPr>
        <p:txBody>
          <a:bodyPr lIns="0"/>
          <a:lstStyle>
            <a:lvl1pPr>
              <a:defRPr lang="en-US" sz="18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263525" lvl="0" indent="-263525"/>
            <a:r>
              <a:rPr lang="en-US" dirty="0" smtClean="0"/>
              <a:t>Click to edit Master text styles</a:t>
            </a:r>
          </a:p>
          <a:p>
            <a:pPr marL="450850" lvl="1"/>
            <a:r>
              <a:rPr lang="en-US" dirty="0" smtClean="0"/>
              <a:t>Second level</a:t>
            </a:r>
          </a:p>
          <a:p>
            <a:pPr marL="627063" lvl="2"/>
            <a:r>
              <a:rPr lang="en-US" dirty="0" smtClean="0"/>
              <a:t>Third level</a:t>
            </a:r>
          </a:p>
          <a:p>
            <a:pPr marL="809625" lvl="3"/>
            <a:r>
              <a:rPr lang="en-US" dirty="0" smtClean="0"/>
              <a:t>Fourth level</a:t>
            </a:r>
          </a:p>
          <a:p>
            <a:pPr marL="984250"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24252" y="663724"/>
            <a:ext cx="9639002" cy="13931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82FE-38CB-4EF0-933A-9DB1E0083DE7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575093"/>
      </p:ext>
    </p:extLst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756169" y="663724"/>
            <a:ext cx="2407086" cy="643769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6169" y="747834"/>
            <a:ext cx="1758602" cy="57361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9975" y="747834"/>
            <a:ext cx="6928779" cy="573617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91715" y="6591734"/>
            <a:ext cx="1108743" cy="404089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C4D7EC-FC7F-48C5-AE2E-706146BC4953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975" y="6586946"/>
            <a:ext cx="6928779" cy="4040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00406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78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4909" y="1577730"/>
            <a:ext cx="9628347" cy="5199338"/>
          </a:xfrm>
          <a:prstGeom prst="rect">
            <a:avLst/>
          </a:prstGeom>
        </p:spPr>
        <p:txBody>
          <a:bodyPr lIns="0"/>
          <a:lstStyle>
            <a:lvl1pPr marL="263525" indent="-263525">
              <a:defRPr sz="1800"/>
            </a:lvl1pPr>
            <a:lvl2pPr marL="450850" indent="-168275">
              <a:defRPr/>
            </a:lvl2pPr>
            <a:lvl3pPr marL="627063" indent="-184150">
              <a:defRPr/>
            </a:lvl3pPr>
            <a:lvl4pPr marL="809625" indent="-168275">
              <a:defRPr/>
            </a:lvl4pPr>
            <a:lvl5pPr marL="984250" indent="-174625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72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Freeform 6"/>
          <p:cNvSpPr>
            <a:spLocks/>
          </p:cNvSpPr>
          <p:nvPr userDrawn="1"/>
        </p:nvSpPr>
        <p:spPr bwMode="gray">
          <a:xfrm>
            <a:off x="524884" y="1170100"/>
            <a:ext cx="9641434" cy="575035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25" y="0"/>
              </a:cxn>
              <a:cxn ang="0">
                <a:pos x="6925" y="2053"/>
              </a:cxn>
              <a:cxn ang="0">
                <a:pos x="0" y="3273"/>
              </a:cxn>
              <a:cxn ang="0">
                <a:pos x="0" y="0"/>
              </a:cxn>
            </a:cxnLst>
            <a:rect l="0" t="0" r="r" b="b"/>
            <a:pathLst>
              <a:path w="6925" h="3273">
                <a:moveTo>
                  <a:pt x="0" y="0"/>
                </a:moveTo>
                <a:lnTo>
                  <a:pt x="6925" y="0"/>
                </a:lnTo>
                <a:lnTo>
                  <a:pt x="6925" y="2053"/>
                </a:lnTo>
                <a:lnTo>
                  <a:pt x="0" y="32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EYInterstate" panose="02000503020000020004" pitchFamily="2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 userDrawn="1"/>
        </p:nvSpPr>
        <p:spPr bwMode="gray">
          <a:xfrm>
            <a:off x="524884" y="1170100"/>
            <a:ext cx="9641434" cy="575035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925" y="0"/>
              </a:cxn>
              <a:cxn ang="0">
                <a:pos x="6925" y="2053"/>
              </a:cxn>
              <a:cxn ang="0">
                <a:pos x="0" y="3273"/>
              </a:cxn>
              <a:cxn ang="0">
                <a:pos x="0" y="0"/>
              </a:cxn>
            </a:cxnLst>
            <a:rect l="0" t="0" r="r" b="b"/>
            <a:pathLst>
              <a:path w="6925" h="3273">
                <a:moveTo>
                  <a:pt x="0" y="0"/>
                </a:moveTo>
                <a:lnTo>
                  <a:pt x="6925" y="0"/>
                </a:lnTo>
                <a:lnTo>
                  <a:pt x="6925" y="2053"/>
                </a:lnTo>
                <a:lnTo>
                  <a:pt x="0" y="3273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EYInterstate" panose="02000503020000020004" pitchFamily="2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106" y="1171345"/>
            <a:ext cx="9638313" cy="5749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7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09" y="303945"/>
            <a:ext cx="9628347" cy="8626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534909" y="6862051"/>
            <a:ext cx="9628347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81" r:id="rId3"/>
    <p:sldLayoutId id="2147483669" r:id="rId4"/>
    <p:sldLayoutId id="2147483673" r:id="rId5"/>
    <p:sldLayoutId id="2147483674" r:id="rId6"/>
    <p:sldLayoutId id="2147483676" r:id="rId7"/>
    <p:sldLayoutId id="2147483690" r:id="rId8"/>
    <p:sldLayoutId id="2147483679" r:id="rId9"/>
    <p:sldLayoutId id="2147483680" r:id="rId10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2"/>
          </a:solidFill>
          <a:latin typeface="EYInterstate" panose="02000503020000020004" pitchFamily="2" charset="0"/>
          <a:ea typeface="+mj-ea"/>
          <a:cs typeface="Arial" pitchFamily="34" charset="0"/>
        </a:defRPr>
      </a:lvl1pPr>
    </p:titleStyle>
    <p:bodyStyle>
      <a:lvl1pPr marL="171450" indent="-17145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200" kern="1200">
          <a:solidFill>
            <a:schemeClr val="bg1"/>
          </a:solidFill>
          <a:latin typeface="EYInterstate" pitchFamily="2" charset="0"/>
          <a:ea typeface="+mn-ea"/>
          <a:cs typeface="+mn-cs"/>
        </a:defRPr>
      </a:lvl1pPr>
      <a:lvl2pPr marL="342900" indent="-168275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2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2pPr>
      <a:lvl3pPr marL="517525" indent="-18415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2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3pPr>
      <a:lvl4pPr marL="685800" indent="-168275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2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4pPr>
      <a:lvl5pPr marL="860425" indent="-174625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200" kern="1200">
          <a:solidFill>
            <a:schemeClr val="bg1"/>
          </a:solidFill>
          <a:latin typeface="EYInterstate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9974" y="760837"/>
            <a:ext cx="9347733" cy="11989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974" y="2465760"/>
            <a:ext cx="9347733" cy="4018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4220" y="6591734"/>
            <a:ext cx="2496238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9975" y="6586946"/>
            <a:ext cx="5698416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6286" y="6591734"/>
            <a:ext cx="901421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24252" y="488420"/>
            <a:ext cx="3182199" cy="11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991714" y="488420"/>
            <a:ext cx="3171542" cy="1195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763312" y="488420"/>
            <a:ext cx="3171542" cy="1195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Line 10"/>
          <p:cNvSpPr>
            <a:spLocks noChangeShapeType="1"/>
          </p:cNvSpPr>
          <p:nvPr userDrawn="1"/>
        </p:nvSpPr>
        <p:spPr bwMode="auto">
          <a:xfrm>
            <a:off x="534909" y="1155408"/>
            <a:ext cx="962834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534909" y="6862051"/>
            <a:ext cx="9628347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  <a:latin typeface="EYInterstate" panose="02000503020000020004" pitchFamily="2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542925" y="7130204"/>
            <a:ext cx="722376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bg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9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hf sldNum="0" hdr="0" dt="0"/>
  <p:txStyles>
    <p:titleStyle>
      <a:lvl1pPr algn="l" defTabSz="505983" rtl="0" eaLnBrk="1" latinLnBrk="0" hangingPunct="1">
        <a:spcBef>
          <a:spcPct val="0"/>
        </a:spcBef>
        <a:buNone/>
        <a:defRPr sz="3099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8650" indent="-338650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992" kern="1200">
          <a:solidFill>
            <a:schemeClr val="tx2"/>
          </a:solidFill>
          <a:latin typeface="+mn-lt"/>
          <a:ea typeface="+mn-ea"/>
          <a:cs typeface="+mn-cs"/>
        </a:defRPr>
      </a:lvl1pPr>
      <a:lvl2pPr marL="697221" indent="-338650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771" kern="1200">
          <a:solidFill>
            <a:schemeClr val="tx2"/>
          </a:solidFill>
          <a:latin typeface="+mn-lt"/>
          <a:ea typeface="+mn-ea"/>
          <a:cs typeface="+mn-cs"/>
        </a:defRPr>
      </a:lvl2pPr>
      <a:lvl3pPr marL="996030" indent="-298809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549" kern="1200">
          <a:solidFill>
            <a:schemeClr val="tx2"/>
          </a:solidFill>
          <a:latin typeface="+mn-lt"/>
          <a:ea typeface="+mn-ea"/>
          <a:cs typeface="+mn-cs"/>
        </a:defRPr>
      </a:lvl3pPr>
      <a:lvl4pPr marL="1374521" indent="-258968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4pPr>
      <a:lvl5pPr marL="1772933" indent="-258968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5pPr>
      <a:lvl6pPr marL="2102730" indent="-252992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6pPr>
      <a:lvl7pPr marL="2434740" indent="-252992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7pPr>
      <a:lvl8pPr marL="2766750" indent="-252992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8pPr>
      <a:lvl9pPr marL="3098760" indent="-252992" algn="l" defTabSz="505983" rtl="0" eaLnBrk="1" latinLnBrk="0" hangingPunct="1">
        <a:spcBef>
          <a:spcPct val="20000"/>
        </a:spcBef>
        <a:spcAft>
          <a:spcPts val="664"/>
        </a:spcAft>
        <a:buClr>
          <a:schemeClr val="accent2"/>
        </a:buClr>
        <a:buSzPct val="92000"/>
        <a:buFont typeface="Wingdings 2" charset="2"/>
        <a:buChar char=""/>
        <a:defRPr sz="1328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5082" y="1469036"/>
            <a:ext cx="9617556" cy="1907300"/>
          </a:xfrm>
        </p:spPr>
        <p:txBody>
          <a:bodyPr>
            <a:normAutofit/>
          </a:bodyPr>
          <a:lstStyle/>
          <a:p>
            <a:r>
              <a:rPr lang="en-IN" sz="5000" b="1" cap="none" dirty="0" smtClean="0"/>
              <a:t>User Manual – Investment Promotion Assistance Toolkit</a:t>
            </a:r>
            <a:endParaRPr lang="en-IN" sz="5000" b="1" cap="non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0" b="71615" l="33529" r="57833"/>
                    </a14:imgEffect>
                  </a14:imgLayer>
                </a14:imgProps>
              </a:ext>
            </a:extLst>
          </a:blip>
          <a:srcRect l="32844" t="31297" r="41698" b="28344"/>
          <a:stretch/>
        </p:blipFill>
        <p:spPr>
          <a:xfrm>
            <a:off x="4353299" y="4601230"/>
            <a:ext cx="1991565" cy="1587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5917" y="6087637"/>
            <a:ext cx="626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 of Commerce, Industry and Employment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Government of Madhya Pradesh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5082" y="1469036"/>
            <a:ext cx="9617556" cy="1907300"/>
          </a:xfrm>
        </p:spPr>
        <p:txBody>
          <a:bodyPr>
            <a:normAutofit/>
          </a:bodyPr>
          <a:lstStyle/>
          <a:p>
            <a:r>
              <a:rPr lang="en-IN" sz="3000" b="1" cap="none" dirty="0"/>
              <a:t>Assistance calculator toolkit Instructions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0" b="71615" l="33529" r="57833"/>
                    </a14:imgEffect>
                  </a14:imgLayer>
                </a14:imgProps>
              </a:ext>
            </a:extLst>
          </a:blip>
          <a:srcRect l="32844" t="31297" r="41698" b="28344"/>
          <a:stretch/>
        </p:blipFill>
        <p:spPr>
          <a:xfrm>
            <a:off x="4353299" y="4601230"/>
            <a:ext cx="1991565" cy="1587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5917" y="6087637"/>
            <a:ext cx="626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 of Commerce, Industry and Employment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Government of Madhya Pradesh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000" cap="none" dirty="0" smtClean="0"/>
              <a:t>Decoding the Calculator toolkit</a:t>
            </a:r>
            <a:r>
              <a:rPr lang="en-US" altLang="zh-CN" sz="3000" cap="none" dirty="0" smtClean="0"/>
              <a:t> </a:t>
            </a:r>
            <a:endParaRPr lang="en-IN" sz="3000" cap="none" dirty="0"/>
          </a:p>
        </p:txBody>
      </p:sp>
      <p:sp>
        <p:nvSpPr>
          <p:cNvPr id="29" name="TextBox 28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*Incentive available for a total period of 7 years and to vary every year based on input values  </a:t>
            </a:r>
            <a:endParaRPr lang="en-IN" sz="1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1" r="29282"/>
          <a:stretch/>
        </p:blipFill>
        <p:spPr>
          <a:xfrm>
            <a:off x="1574091" y="2171807"/>
            <a:ext cx="7549980" cy="4001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2113005" y="5696462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49362" y="5684105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6" name="Left Brace 25"/>
          <p:cNvSpPr/>
          <p:nvPr/>
        </p:nvSpPr>
        <p:spPr>
          <a:xfrm>
            <a:off x="852973" y="2171807"/>
            <a:ext cx="592772" cy="3166308"/>
          </a:xfrm>
          <a:prstGeom prst="lef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Right Brace 27"/>
          <p:cNvSpPr/>
          <p:nvPr/>
        </p:nvSpPr>
        <p:spPr>
          <a:xfrm>
            <a:off x="9292281" y="2171807"/>
            <a:ext cx="444843" cy="3166308"/>
          </a:xfrm>
          <a:prstGeom prst="righ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Rectangle 30"/>
          <p:cNvSpPr/>
          <p:nvPr/>
        </p:nvSpPr>
        <p:spPr>
          <a:xfrm>
            <a:off x="111211" y="2171807"/>
            <a:ext cx="568763" cy="316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INPUT</a:t>
            </a:r>
            <a:endParaRPr lang="en-IN" dirty="0"/>
          </a:p>
        </p:txBody>
      </p:sp>
      <p:sp>
        <p:nvSpPr>
          <p:cNvPr id="32" name="Rectangle 31"/>
          <p:cNvSpPr/>
          <p:nvPr/>
        </p:nvSpPr>
        <p:spPr>
          <a:xfrm>
            <a:off x="9905334" y="2171807"/>
            <a:ext cx="568763" cy="31663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OUTPUT</a:t>
            </a:r>
            <a:endParaRPr lang="en-IN" dirty="0"/>
          </a:p>
        </p:txBody>
      </p:sp>
      <p:sp>
        <p:nvSpPr>
          <p:cNvPr id="33" name="Rectangle 32"/>
          <p:cNvSpPr/>
          <p:nvPr/>
        </p:nvSpPr>
        <p:spPr>
          <a:xfrm>
            <a:off x="655264" y="636106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1*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51827" y="6349724"/>
            <a:ext cx="52141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This tab in the tool is for calculation to be done in First year since </a:t>
            </a:r>
            <a:r>
              <a:rPr lang="en-US" sz="1300" dirty="0" smtClean="0"/>
              <a:t>CoD</a:t>
            </a:r>
            <a:endParaRPr lang="en-IN" sz="1300" dirty="0"/>
          </a:p>
        </p:txBody>
      </p:sp>
      <p:sp>
        <p:nvSpPr>
          <p:cNvPr id="35" name="Rectangle 34"/>
          <p:cNvSpPr/>
          <p:nvPr/>
        </p:nvSpPr>
        <p:spPr>
          <a:xfrm>
            <a:off x="647027" y="6599966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2*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43590" y="6588623"/>
            <a:ext cx="58773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This tab in the tool is for calculation to be done from Second year since </a:t>
            </a:r>
            <a:r>
              <a:rPr lang="en-US" sz="1300" dirty="0" smtClean="0"/>
              <a:t>CoD</a:t>
            </a: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24822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none" dirty="0" smtClean="0"/>
              <a:t>Decoding output for First year</a:t>
            </a:r>
            <a:endParaRPr lang="en-IN" sz="3000" cap="none" dirty="0"/>
          </a:p>
        </p:txBody>
      </p:sp>
      <p:sp>
        <p:nvSpPr>
          <p:cNvPr id="29" name="TextBox 28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*Detailed formulas for the output parameters defined in Section 16 of Amended Industrial Promotion Policy released in Oct’17</a:t>
            </a:r>
            <a:endParaRPr lang="en-IN" sz="1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-1" r="29282"/>
          <a:stretch/>
        </p:blipFill>
        <p:spPr>
          <a:xfrm>
            <a:off x="1574091" y="2171807"/>
            <a:ext cx="7549980" cy="3166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Left Brace 25"/>
          <p:cNvSpPr/>
          <p:nvPr/>
        </p:nvSpPr>
        <p:spPr>
          <a:xfrm>
            <a:off x="852973" y="2171807"/>
            <a:ext cx="592772" cy="3166308"/>
          </a:xfrm>
          <a:prstGeom prst="lef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Right Brace 27"/>
          <p:cNvSpPr/>
          <p:nvPr/>
        </p:nvSpPr>
        <p:spPr>
          <a:xfrm>
            <a:off x="9292281" y="2171807"/>
            <a:ext cx="444843" cy="3166308"/>
          </a:xfrm>
          <a:prstGeom prst="righ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Rectangle 30"/>
          <p:cNvSpPr/>
          <p:nvPr/>
        </p:nvSpPr>
        <p:spPr>
          <a:xfrm>
            <a:off x="111211" y="2171807"/>
            <a:ext cx="568763" cy="316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INPUT</a:t>
            </a:r>
            <a:endParaRPr lang="en-IN" dirty="0"/>
          </a:p>
        </p:txBody>
      </p:sp>
      <p:sp>
        <p:nvSpPr>
          <p:cNvPr id="32" name="Rectangle 31"/>
          <p:cNvSpPr/>
          <p:nvPr/>
        </p:nvSpPr>
        <p:spPr>
          <a:xfrm>
            <a:off x="9905334" y="2171807"/>
            <a:ext cx="568763" cy="31663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OUTPUT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482265" y="5960763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2265" y="640560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32142" y="2532989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32494" y="2903094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32494" y="3325195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32093" y="3676332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32494" y="410249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30058" y="4477319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6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7682" y="5864452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Input for type of Industry – Select from Drop down(General or Food Processing)</a:t>
            </a:r>
            <a:endParaRPr lang="en-IN" sz="1300" dirty="0"/>
          </a:p>
        </p:txBody>
      </p:sp>
      <p:sp>
        <p:nvSpPr>
          <p:cNvPr id="25" name="TextBox 24"/>
          <p:cNvSpPr txBox="1"/>
          <p:nvPr/>
        </p:nvSpPr>
        <p:spPr>
          <a:xfrm>
            <a:off x="865330" y="6399709"/>
            <a:ext cx="30641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Investment in Plant&amp; Machinery 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30" name="Rectangle 29"/>
          <p:cNvSpPr/>
          <p:nvPr/>
        </p:nvSpPr>
        <p:spPr>
          <a:xfrm>
            <a:off x="3921575" y="6001950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21575" y="6446794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16992" y="5905639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Installed Production capacity values at </a:t>
            </a:r>
            <a:r>
              <a:rPr lang="en-US" sz="1300" dirty="0" smtClean="0"/>
              <a:t>CoD</a:t>
            </a:r>
            <a:r>
              <a:rPr lang="en-US" sz="1300" dirty="0" smtClean="0"/>
              <a:t> 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39" name="TextBox 38"/>
          <p:cNvSpPr txBox="1"/>
          <p:nvPr/>
        </p:nvSpPr>
        <p:spPr>
          <a:xfrm>
            <a:off x="4296762" y="6381807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Production value in first year since </a:t>
            </a:r>
            <a:r>
              <a:rPr lang="en-US" sz="1300" dirty="0" smtClean="0"/>
              <a:t>CoD</a:t>
            </a:r>
            <a:r>
              <a:rPr lang="en-US" sz="1300" dirty="0" smtClean="0"/>
              <a:t> </a:t>
            </a:r>
          </a:p>
          <a:p>
            <a:r>
              <a:rPr lang="en-US" sz="1300" dirty="0" smtClean="0"/>
              <a:t>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40" name="Rectangle 39"/>
          <p:cNvSpPr/>
          <p:nvPr/>
        </p:nvSpPr>
        <p:spPr>
          <a:xfrm>
            <a:off x="7084912" y="5989593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5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84912" y="643443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6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80329" y="5893282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Export proportion value as a percentage of total value of goods (%)</a:t>
            </a:r>
            <a:endParaRPr lang="en-IN" sz="1300" dirty="0"/>
          </a:p>
        </p:txBody>
      </p:sp>
      <p:sp>
        <p:nvSpPr>
          <p:cNvPr id="43" name="TextBox 42"/>
          <p:cNvSpPr txBox="1"/>
          <p:nvPr/>
        </p:nvSpPr>
        <p:spPr>
          <a:xfrm>
            <a:off x="7467977" y="6428539"/>
            <a:ext cx="30641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Current Year Employment in Numbers</a:t>
            </a:r>
            <a:endParaRPr lang="en-IN" sz="1300" dirty="0"/>
          </a:p>
        </p:txBody>
      </p:sp>
      <p:sp>
        <p:nvSpPr>
          <p:cNvPr id="44" name="Rectangle 43"/>
          <p:cNvSpPr/>
          <p:nvPr/>
        </p:nvSpPr>
        <p:spPr>
          <a:xfrm>
            <a:off x="779185" y="5506811"/>
            <a:ext cx="2265595" cy="36171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00" dirty="0" smtClean="0"/>
              <a:t>INPUT</a:t>
            </a:r>
            <a:r>
              <a:rPr lang="en-US" dirty="0" smtClean="0"/>
              <a:t> </a:t>
            </a:r>
            <a:r>
              <a:rPr lang="en-US" sz="1300" dirty="0" smtClean="0"/>
              <a:t>DEFINITIONS</a:t>
            </a: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31329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none" dirty="0" smtClean="0"/>
              <a:t>Decoding output </a:t>
            </a:r>
            <a:r>
              <a:rPr lang="en-US" sz="3000" cap="none" dirty="0" smtClean="0"/>
              <a:t>Second </a:t>
            </a:r>
            <a:r>
              <a:rPr lang="en-US" sz="3000" cap="none" dirty="0" smtClean="0"/>
              <a:t>year onwards</a:t>
            </a:r>
            <a:endParaRPr lang="en-IN" sz="3000" cap="none" dirty="0"/>
          </a:p>
        </p:txBody>
      </p:sp>
      <p:sp>
        <p:nvSpPr>
          <p:cNvPr id="29" name="TextBox 28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*Detailed formulas for the output parameters defined in Section 16 of Amended Industrial Promotion Policy released in Oct’17</a:t>
            </a:r>
            <a:endParaRPr lang="en-IN" sz="1200" i="1" dirty="0"/>
          </a:p>
        </p:txBody>
      </p:sp>
      <p:sp>
        <p:nvSpPr>
          <p:cNvPr id="26" name="Left Brace 25"/>
          <p:cNvSpPr/>
          <p:nvPr/>
        </p:nvSpPr>
        <p:spPr>
          <a:xfrm>
            <a:off x="852973" y="2171807"/>
            <a:ext cx="592772" cy="3166308"/>
          </a:xfrm>
          <a:prstGeom prst="lef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Right Brace 27"/>
          <p:cNvSpPr/>
          <p:nvPr/>
        </p:nvSpPr>
        <p:spPr>
          <a:xfrm>
            <a:off x="9292281" y="2171807"/>
            <a:ext cx="444843" cy="3166308"/>
          </a:xfrm>
          <a:prstGeom prst="righ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Rectangle 30"/>
          <p:cNvSpPr/>
          <p:nvPr/>
        </p:nvSpPr>
        <p:spPr>
          <a:xfrm>
            <a:off x="111211" y="2171807"/>
            <a:ext cx="568763" cy="316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INPUT</a:t>
            </a:r>
            <a:endParaRPr lang="en-IN" dirty="0"/>
          </a:p>
        </p:txBody>
      </p:sp>
      <p:sp>
        <p:nvSpPr>
          <p:cNvPr id="32" name="Rectangle 31"/>
          <p:cNvSpPr/>
          <p:nvPr/>
        </p:nvSpPr>
        <p:spPr>
          <a:xfrm>
            <a:off x="9905334" y="2171807"/>
            <a:ext cx="568763" cy="31663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OUTPUT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482265" y="5960763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2265" y="640560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32142" y="2532989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32494" y="2903094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32494" y="3325195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32093" y="3676332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32494" y="410249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30058" y="4477319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6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7682" y="5864452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Input for type of Industry – Select from Drop down(General or Food Processing)</a:t>
            </a:r>
            <a:endParaRPr lang="en-IN" sz="1300" dirty="0"/>
          </a:p>
        </p:txBody>
      </p:sp>
      <p:sp>
        <p:nvSpPr>
          <p:cNvPr id="25" name="TextBox 24"/>
          <p:cNvSpPr txBox="1"/>
          <p:nvPr/>
        </p:nvSpPr>
        <p:spPr>
          <a:xfrm>
            <a:off x="865330" y="6399709"/>
            <a:ext cx="30641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Investment in </a:t>
            </a:r>
            <a:r>
              <a:rPr lang="en-US" sz="1300" dirty="0" smtClean="0"/>
              <a:t>Plant&amp;Machinery</a:t>
            </a:r>
            <a:r>
              <a:rPr lang="en-US" sz="1300" dirty="0" smtClean="0"/>
              <a:t> 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30" name="Rectangle 29"/>
          <p:cNvSpPr/>
          <p:nvPr/>
        </p:nvSpPr>
        <p:spPr>
          <a:xfrm>
            <a:off x="3921575" y="6001950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21575" y="6446794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16992" y="5905639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Previous Peak Year Production value </a:t>
            </a:r>
          </a:p>
          <a:p>
            <a:r>
              <a:rPr lang="en-US" sz="1300" dirty="0" smtClean="0"/>
              <a:t>since </a:t>
            </a:r>
            <a:r>
              <a:rPr lang="en-US" sz="1300" dirty="0" smtClean="0"/>
              <a:t>CoD</a:t>
            </a:r>
            <a:r>
              <a:rPr lang="en-US" sz="1300" dirty="0" smtClean="0"/>
              <a:t> 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39" name="TextBox 38"/>
          <p:cNvSpPr txBox="1"/>
          <p:nvPr/>
        </p:nvSpPr>
        <p:spPr>
          <a:xfrm>
            <a:off x="4296762" y="6381807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Production value in current year </a:t>
            </a:r>
          </a:p>
          <a:p>
            <a:r>
              <a:rPr lang="en-US" sz="1300" dirty="0" smtClean="0"/>
              <a:t>in </a:t>
            </a:r>
            <a:r>
              <a:rPr lang="en-US" sz="1300" dirty="0" smtClean="0"/>
              <a:t>Rs</a:t>
            </a:r>
            <a:r>
              <a:rPr lang="en-US" sz="1300" dirty="0" smtClean="0"/>
              <a:t> </a:t>
            </a:r>
            <a:r>
              <a:rPr lang="en-US" sz="1300" dirty="0" smtClean="0"/>
              <a:t>Crs</a:t>
            </a:r>
            <a:endParaRPr lang="en-IN" sz="1300" dirty="0"/>
          </a:p>
        </p:txBody>
      </p:sp>
      <p:sp>
        <p:nvSpPr>
          <p:cNvPr id="40" name="Rectangle 39"/>
          <p:cNvSpPr/>
          <p:nvPr/>
        </p:nvSpPr>
        <p:spPr>
          <a:xfrm>
            <a:off x="7084912" y="5989593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5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84912" y="6434437"/>
            <a:ext cx="395417" cy="222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6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80329" y="5893282"/>
            <a:ext cx="30641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Export proportion value as a percentage of total value of goods (%)</a:t>
            </a:r>
            <a:endParaRPr lang="en-IN" sz="1300" dirty="0"/>
          </a:p>
        </p:txBody>
      </p:sp>
      <p:sp>
        <p:nvSpPr>
          <p:cNvPr id="43" name="TextBox 42"/>
          <p:cNvSpPr txBox="1"/>
          <p:nvPr/>
        </p:nvSpPr>
        <p:spPr>
          <a:xfrm>
            <a:off x="7467977" y="6428539"/>
            <a:ext cx="30641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Current Year Employment in Numbers</a:t>
            </a:r>
            <a:endParaRPr lang="en-IN" sz="1300" dirty="0"/>
          </a:p>
        </p:txBody>
      </p:sp>
      <p:sp>
        <p:nvSpPr>
          <p:cNvPr id="44" name="Rectangle 43"/>
          <p:cNvSpPr/>
          <p:nvPr/>
        </p:nvSpPr>
        <p:spPr>
          <a:xfrm>
            <a:off x="779185" y="5506811"/>
            <a:ext cx="2265595" cy="36171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300" dirty="0" smtClean="0"/>
              <a:t>INPUT</a:t>
            </a:r>
            <a:r>
              <a:rPr lang="en-US" dirty="0" smtClean="0"/>
              <a:t> </a:t>
            </a:r>
            <a:r>
              <a:rPr lang="en-US" sz="1300" dirty="0" smtClean="0"/>
              <a:t>DEFINITIONS</a:t>
            </a:r>
            <a:endParaRPr lang="en-IN" sz="1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9427"/>
          <a:stretch/>
        </p:blipFill>
        <p:spPr>
          <a:xfrm>
            <a:off x="1658197" y="2134243"/>
            <a:ext cx="7549979" cy="3285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66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none" dirty="0" smtClean="0"/>
              <a:t>Decoding output parameters</a:t>
            </a:r>
            <a:endParaRPr lang="en-IN" sz="3000" cap="none" dirty="0"/>
          </a:p>
        </p:txBody>
      </p:sp>
      <p:sp>
        <p:nvSpPr>
          <p:cNvPr id="29" name="TextBox 28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*Detailed formulas for the output parameters defined in Section 16 of Amended Industrial Promotion Policy released in Oct’17</a:t>
            </a:r>
            <a:endParaRPr lang="en-IN" sz="1200" i="1" dirty="0"/>
          </a:p>
        </p:txBody>
      </p:sp>
      <p:sp>
        <p:nvSpPr>
          <p:cNvPr id="44" name="Rectangle 43"/>
          <p:cNvSpPr/>
          <p:nvPr/>
        </p:nvSpPr>
        <p:spPr>
          <a:xfrm>
            <a:off x="606187" y="5506811"/>
            <a:ext cx="3113193" cy="361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/>
              <a:t>Amended IPP Policy 2014 </a:t>
            </a:r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05" y="2112918"/>
            <a:ext cx="4448175" cy="3329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5631503" y="2474185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BIPA, Section </a:t>
            </a:r>
            <a:r>
              <a:rPr lang="en-US" sz="1600" dirty="0"/>
              <a:t>16.1.1 </a:t>
            </a:r>
            <a:r>
              <a:rPr lang="en-US" sz="1600" dirty="0" smtClean="0"/>
              <a:t>in Amended Policy </a:t>
            </a:r>
            <a:endParaRPr lang="en-IN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56962" y="2594916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647977" y="2984932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YBIPA, Section </a:t>
            </a:r>
            <a:r>
              <a:rPr lang="en-US" sz="1600" dirty="0"/>
              <a:t>16.1.1 </a:t>
            </a:r>
            <a:r>
              <a:rPr lang="en-US" sz="1600" dirty="0" smtClean="0"/>
              <a:t>in Amended Policy </a:t>
            </a:r>
            <a:endParaRPr lang="en-IN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73436" y="3130377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647976" y="3466845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GSM, Section 16.1.2 in Amended Policy </a:t>
            </a:r>
            <a:endParaRPr lang="en-IN" sz="16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385792" y="3612290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639735" y="3977592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EM, Section 16.1.3 in Amended Policy </a:t>
            </a:r>
            <a:endParaRPr lang="en-IN" sz="16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377551" y="4123037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631494" y="4475981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EYM, Section 16.1.4 in Amended Policy </a:t>
            </a:r>
            <a:endParaRPr lang="en-IN" sz="16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381667" y="4621426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623253" y="4974374"/>
            <a:ext cx="4818206" cy="445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smtClean="0"/>
              <a:t>Defined as Annual Investment Promotion Assistance, Section 16.1 in Amended Policy </a:t>
            </a:r>
            <a:endParaRPr lang="en-IN" sz="16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361069" y="5119819"/>
            <a:ext cx="32004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647977" y="2077129"/>
            <a:ext cx="4801732" cy="3617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en-US" sz="1600" dirty="0" smtClean="0"/>
              <a:t>                       OUTPUT  </a:t>
            </a:r>
            <a:r>
              <a:rPr lang="en-US" sz="1600" dirty="0"/>
              <a:t>DEFINITION</a:t>
            </a:r>
            <a:endParaRPr lang="en-IN" sz="1600" dirty="0"/>
          </a:p>
        </p:txBody>
      </p:sp>
      <p:sp>
        <p:nvSpPr>
          <p:cNvPr id="10" name="Rectangle 9"/>
          <p:cNvSpPr/>
          <p:nvPr/>
        </p:nvSpPr>
        <p:spPr>
          <a:xfrm>
            <a:off x="606187" y="5868521"/>
            <a:ext cx="3113193" cy="94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91436"/>
              </p:ext>
            </p:extLst>
          </p:nvPr>
        </p:nvGraphicFramePr>
        <p:xfrm>
          <a:off x="1334531" y="5978203"/>
          <a:ext cx="1692874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Acrobat Document" showAsIcon="1" r:id="rId4" imgW="914400" imgH="771480" progId="AcroExch.Document.11">
                  <p:embed/>
                </p:oleObj>
              </mc:Choice>
              <mc:Fallback>
                <p:oleObj name="Acrobat Document" showAsIcon="1" r:id="rId4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4531" y="5978203"/>
                        <a:ext cx="1692874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3981867" y="5552425"/>
            <a:ext cx="6484316" cy="11973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Click on the pdf link to download amended policy document with all exhaustive details , definitions and formulas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91383" y="5931935"/>
            <a:ext cx="44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IN" dirty="0"/>
          </a:p>
        </p:txBody>
      </p:sp>
      <p:sp>
        <p:nvSpPr>
          <p:cNvPr id="53" name="TextBox 52"/>
          <p:cNvSpPr txBox="1"/>
          <p:nvPr/>
        </p:nvSpPr>
        <p:spPr>
          <a:xfrm>
            <a:off x="4002880" y="5738747"/>
            <a:ext cx="44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650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3305309" y="2888506"/>
            <a:ext cx="4102366" cy="1107602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096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79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5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787525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500" b="1" dirty="0" smtClean="0">
                <a:solidFill>
                  <a:schemeClr val="accent1"/>
                </a:solidFill>
                <a:latin typeface="+mj-lt"/>
                <a:cs typeface="Arial" panose="020B0604020202020204" pitchFamily="34" charset="0"/>
              </a:rPr>
              <a:t>Thank You.</a:t>
            </a:r>
            <a:endParaRPr lang="en-GB" sz="4500" b="1" dirty="0">
              <a:solidFill>
                <a:schemeClr val="accent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1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IN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6375364"/>
              </p:ext>
            </p:extLst>
          </p:nvPr>
        </p:nvGraphicFramePr>
        <p:xfrm>
          <a:off x="679974" y="1993363"/>
          <a:ext cx="9477280" cy="4754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9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5082" y="1469036"/>
            <a:ext cx="9617556" cy="1907300"/>
          </a:xfrm>
        </p:spPr>
        <p:txBody>
          <a:bodyPr>
            <a:normAutofit/>
          </a:bodyPr>
          <a:lstStyle/>
          <a:p>
            <a:r>
              <a:rPr lang="en-IN" sz="3000" b="1" cap="none" dirty="0"/>
              <a:t>B</a:t>
            </a:r>
            <a:r>
              <a:rPr lang="en-IN" sz="3000" b="1" cap="none" dirty="0" smtClean="0"/>
              <a:t>ackground context of Post-GST Policy</a:t>
            </a:r>
            <a:endParaRPr lang="en-IN" sz="3000" b="1" cap="non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0" b="71615" l="33529" r="57833"/>
                    </a14:imgEffect>
                  </a14:imgLayer>
                </a14:imgProps>
              </a:ext>
            </a:extLst>
          </a:blip>
          <a:srcRect l="32844" t="31297" r="41698" b="28344"/>
          <a:stretch/>
        </p:blipFill>
        <p:spPr>
          <a:xfrm>
            <a:off x="4353299" y="4601230"/>
            <a:ext cx="1991565" cy="1587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5917" y="6087637"/>
            <a:ext cx="626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 of Commerce, Industry and Employment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Government of Madhya Pradesh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5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3287" name="Line 23"/>
          <p:cNvSpPr>
            <a:spLocks noChangeShapeType="1"/>
          </p:cNvSpPr>
          <p:nvPr/>
        </p:nvSpPr>
        <p:spPr bwMode="gray">
          <a:xfrm>
            <a:off x="8400593" y="979798"/>
            <a:ext cx="0" cy="305888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3723291" name="Line 27"/>
          <p:cNvSpPr>
            <a:spLocks noChangeShapeType="1"/>
          </p:cNvSpPr>
          <p:nvPr/>
        </p:nvSpPr>
        <p:spPr bwMode="gray">
          <a:xfrm>
            <a:off x="2095779" y="979797"/>
            <a:ext cx="1577792" cy="0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none" dirty="0"/>
              <a:t>Fiscal incentives available to industries under the </a:t>
            </a:r>
            <a:r>
              <a:rPr lang="en-US" sz="3000" cap="none" dirty="0" smtClean="0"/>
              <a:t>erstwhile Industrial </a:t>
            </a:r>
            <a:r>
              <a:rPr lang="en-US" sz="3000" cap="none" dirty="0"/>
              <a:t>Promotion </a:t>
            </a:r>
            <a:r>
              <a:rPr lang="en-US" sz="3000" cap="none" dirty="0" smtClean="0"/>
              <a:t>Policy (Pre GST)</a:t>
            </a:r>
            <a:endParaRPr lang="en-IN" sz="3000" cap="none" dirty="0"/>
          </a:p>
        </p:txBody>
      </p:sp>
      <p:sp>
        <p:nvSpPr>
          <p:cNvPr id="4" name="Rectangle 3"/>
          <p:cNvSpPr/>
          <p:nvPr/>
        </p:nvSpPr>
        <p:spPr>
          <a:xfrm>
            <a:off x="534909" y="2068643"/>
            <a:ext cx="9628346" cy="4751881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 VAT &amp; CST Reimbursement* – </a:t>
            </a:r>
            <a:r>
              <a:rPr lang="en-US" sz="2000" dirty="0" smtClean="0">
                <a:solidFill>
                  <a:schemeClr val="tx1"/>
                </a:solidFill>
              </a:rPr>
              <a:t>5 to10 years</a:t>
            </a:r>
          </a:p>
          <a:p>
            <a:pPr marL="530225" indent="-530225"/>
            <a:endParaRPr lang="en-US" sz="2000" b="1" dirty="0" smtClean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Entry Tax Exemption* – </a:t>
            </a:r>
            <a:r>
              <a:rPr lang="en-US" sz="2000" dirty="0" smtClean="0">
                <a:solidFill>
                  <a:schemeClr val="tx1"/>
                </a:solidFill>
              </a:rPr>
              <a:t>5 to 7 years</a:t>
            </a:r>
            <a:endParaRPr lang="en-US" sz="2000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Mandi </a:t>
            </a:r>
            <a:r>
              <a:rPr lang="en-US" sz="2000" b="1" dirty="0">
                <a:solidFill>
                  <a:schemeClr val="tx1"/>
                </a:solidFill>
              </a:rPr>
              <a:t>Fee </a:t>
            </a:r>
            <a:r>
              <a:rPr lang="en-US" sz="2000" b="1" dirty="0" smtClean="0">
                <a:solidFill>
                  <a:schemeClr val="tx1"/>
                </a:solidFill>
              </a:rPr>
              <a:t>Exemption for food processing industry</a:t>
            </a:r>
          </a:p>
          <a:p>
            <a:pPr marL="530225" indent="-530225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Interest </a:t>
            </a:r>
            <a:r>
              <a:rPr lang="en-US" sz="2000" b="1" dirty="0">
                <a:solidFill>
                  <a:schemeClr val="tx1"/>
                </a:solidFill>
              </a:rPr>
              <a:t>Subsidy for Textile Industry – </a:t>
            </a:r>
            <a:r>
              <a:rPr lang="en-US" sz="2000" dirty="0">
                <a:solidFill>
                  <a:schemeClr val="tx1"/>
                </a:solidFill>
              </a:rPr>
              <a:t>5</a:t>
            </a:r>
            <a:r>
              <a:rPr lang="en-US" sz="2000" dirty="0" smtClean="0">
                <a:solidFill>
                  <a:schemeClr val="tx1"/>
                </a:solidFill>
              </a:rPr>
              <a:t>% </a:t>
            </a:r>
            <a:r>
              <a:rPr lang="en-US" sz="2000" dirty="0">
                <a:solidFill>
                  <a:schemeClr val="tx1"/>
                </a:solidFill>
              </a:rPr>
              <a:t>to 7</a:t>
            </a:r>
            <a:r>
              <a:rPr lang="en-US" sz="2000" dirty="0" smtClean="0">
                <a:solidFill>
                  <a:schemeClr val="tx1"/>
                </a:solidFill>
              </a:rPr>
              <a:t>%</a:t>
            </a:r>
          </a:p>
          <a:p>
            <a:pPr marL="530225" indent="-530225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Electricity </a:t>
            </a:r>
            <a:r>
              <a:rPr lang="en-US" sz="2000" b="1" dirty="0">
                <a:solidFill>
                  <a:schemeClr val="tx1"/>
                </a:solidFill>
              </a:rPr>
              <a:t>Duty Exemption – </a:t>
            </a:r>
            <a:r>
              <a:rPr lang="en-US" sz="2000" dirty="0">
                <a:solidFill>
                  <a:schemeClr val="tx1"/>
                </a:solidFill>
              </a:rPr>
              <a:t>5 to 10 years for HT connection by a </a:t>
            </a:r>
            <a:r>
              <a:rPr lang="en-US" sz="2000" dirty="0" smtClean="0">
                <a:solidFill>
                  <a:schemeClr val="tx1"/>
                </a:solidFill>
              </a:rPr>
              <a:t>DISCOM</a:t>
            </a:r>
          </a:p>
          <a:p>
            <a:pPr marL="530225" indent="-530225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Power Subsidy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tx1"/>
              </a:solidFill>
            </a:endParaRPr>
          </a:p>
          <a:p>
            <a:pPr marL="530225" indent="-530225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Land at reasonable price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0520" y="6929395"/>
            <a:ext cx="985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*These exemptions shall be replaced by Annual Investment Promotion Assistance for all new units  under the Amended Industrial Promotion Policy ,</a:t>
            </a:r>
            <a:r>
              <a:rPr lang="en-US" sz="1200" i="1" dirty="0" smtClean="0"/>
              <a:t>2014 released in Oct’17 </a:t>
            </a:r>
            <a:endParaRPr lang="en-IN" sz="1200" i="1" dirty="0"/>
          </a:p>
        </p:txBody>
      </p:sp>
    </p:spTree>
    <p:extLst>
      <p:ext uri="{BB962C8B-B14F-4D97-AF65-F5344CB8AC3E}">
        <p14:creationId xmlns:p14="http://schemas.microsoft.com/office/powerpoint/2010/main" val="42786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3287" name="Line 23"/>
          <p:cNvSpPr>
            <a:spLocks noChangeShapeType="1"/>
          </p:cNvSpPr>
          <p:nvPr/>
        </p:nvSpPr>
        <p:spPr bwMode="gray">
          <a:xfrm>
            <a:off x="8400593" y="979798"/>
            <a:ext cx="0" cy="305888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3723291" name="Line 27"/>
          <p:cNvSpPr>
            <a:spLocks noChangeShapeType="1"/>
          </p:cNvSpPr>
          <p:nvPr/>
        </p:nvSpPr>
        <p:spPr bwMode="gray">
          <a:xfrm>
            <a:off x="2095779" y="979797"/>
            <a:ext cx="1577792" cy="0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cap="none" dirty="0" smtClean="0"/>
              <a:t>Erstwhile Incentives </a:t>
            </a:r>
            <a:r>
              <a:rPr lang="en-IN" sz="3000" cap="none" dirty="0"/>
              <a:t>that are subsumed in GST </a:t>
            </a:r>
            <a:r>
              <a:rPr lang="en-IN" sz="3000" cap="none" dirty="0" smtClean="0"/>
              <a:t>and no longer applicable</a:t>
            </a:r>
            <a:endParaRPr lang="en-IN" sz="3000" cap="none" dirty="0"/>
          </a:p>
        </p:txBody>
      </p:sp>
      <p:sp>
        <p:nvSpPr>
          <p:cNvPr id="7" name="Rectangle 6"/>
          <p:cNvSpPr/>
          <p:nvPr/>
        </p:nvSpPr>
        <p:spPr>
          <a:xfrm>
            <a:off x="539666" y="2178731"/>
            <a:ext cx="9628347" cy="361262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5125" indent="-365125">
              <a:lnSpc>
                <a:spcPct val="300000"/>
              </a:lnSpc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VAT &amp; CST Reimbursement*</a:t>
            </a:r>
          </a:p>
          <a:p>
            <a:pPr marL="365125" indent="-365125">
              <a:lnSpc>
                <a:spcPct val="3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Entry Tax Exemption*</a:t>
            </a:r>
          </a:p>
          <a:p>
            <a:pPr>
              <a:lnSpc>
                <a:spcPct val="300000"/>
              </a:lnSpc>
            </a:pPr>
            <a:endParaRPr lang="en-IN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520" y="6929395"/>
            <a:ext cx="985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*These exemptions shall be replaced by Annual Investment Promotion Assistance for all new units  under the Amended Industrial Promotion Policy ,</a:t>
            </a:r>
            <a:r>
              <a:rPr lang="en-US" sz="1200" i="1" dirty="0" smtClean="0"/>
              <a:t>2014 released in Oct’17 </a:t>
            </a:r>
            <a:endParaRPr lang="en-IN" sz="1200" i="1" dirty="0"/>
          </a:p>
        </p:txBody>
      </p:sp>
    </p:spTree>
    <p:extLst>
      <p:ext uri="{BB962C8B-B14F-4D97-AF65-F5344CB8AC3E}">
        <p14:creationId xmlns:p14="http://schemas.microsoft.com/office/powerpoint/2010/main" val="42610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3287" name="Line 23"/>
          <p:cNvSpPr>
            <a:spLocks noChangeShapeType="1"/>
          </p:cNvSpPr>
          <p:nvPr/>
        </p:nvSpPr>
        <p:spPr bwMode="gray">
          <a:xfrm>
            <a:off x="8400593" y="979798"/>
            <a:ext cx="0" cy="305888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3723291" name="Line 27"/>
          <p:cNvSpPr>
            <a:spLocks noChangeShapeType="1"/>
          </p:cNvSpPr>
          <p:nvPr/>
        </p:nvSpPr>
        <p:spPr bwMode="gray">
          <a:xfrm>
            <a:off x="2095779" y="979797"/>
            <a:ext cx="1577792" cy="0"/>
          </a:xfrm>
          <a:prstGeom prst="line">
            <a:avLst/>
          </a:prstGeom>
          <a:noFill/>
          <a:ln w="6350" cap="sq">
            <a:noFill/>
            <a:round/>
            <a:headEnd type="none" w="sm" len="sm"/>
            <a:tailEnd type="none" w="sm" len="sm"/>
          </a:ln>
          <a:effectLst/>
        </p:spPr>
        <p:txBody>
          <a:bodyPr lIns="45720" rIns="45720"/>
          <a:lstStyle/>
          <a:p>
            <a:endParaRPr lang="en-US" dirty="0">
              <a:latin typeface="EYInterstate" panose="0200050302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cap="none" dirty="0" smtClean="0"/>
              <a:t>Proposed </a:t>
            </a:r>
            <a:r>
              <a:rPr lang="en-IN" sz="3000" cap="none" dirty="0" smtClean="0"/>
              <a:t>Solution to replace extant exemptions</a:t>
            </a:r>
            <a:endParaRPr lang="en-IN" sz="3000" cap="none" dirty="0"/>
          </a:p>
        </p:txBody>
      </p:sp>
      <p:sp>
        <p:nvSpPr>
          <p:cNvPr id="7" name="Rectangle 6"/>
          <p:cNvSpPr/>
          <p:nvPr/>
        </p:nvSpPr>
        <p:spPr>
          <a:xfrm>
            <a:off x="534905" y="2119140"/>
            <a:ext cx="9628347" cy="2350399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Principle</a:t>
            </a:r>
          </a:p>
          <a:p>
            <a:pPr algn="ctr"/>
            <a:endParaRPr lang="en-IN" sz="2000" b="1" i="1" dirty="0" smtClean="0">
              <a:solidFill>
                <a:schemeClr val="tx1"/>
              </a:solidFill>
            </a:endParaRPr>
          </a:p>
          <a:p>
            <a:pPr algn="ctr"/>
            <a:r>
              <a:rPr lang="en-IN" sz="2000" i="1" dirty="0" smtClean="0">
                <a:solidFill>
                  <a:schemeClr val="tx1"/>
                </a:solidFill>
              </a:rPr>
              <a:t>Considering </a:t>
            </a:r>
            <a:r>
              <a:rPr lang="en-IN" sz="2000" i="1" dirty="0">
                <a:solidFill>
                  <a:schemeClr val="tx1"/>
                </a:solidFill>
              </a:rPr>
              <a:t>the difficulties in implementing net realized/ retained tax based incentives (SGST Reimbursement) and importance of incentivizing the companies for a less consuming state like Madhya Pradesh, </a:t>
            </a:r>
            <a:r>
              <a:rPr lang="en-IN" sz="2000" i="1" dirty="0" smtClean="0">
                <a:solidFill>
                  <a:schemeClr val="tx1"/>
                </a:solidFill>
              </a:rPr>
              <a:t>we delinked fiscal incentives (that are affected by GST implementation) provided to industries from the tax </a:t>
            </a:r>
            <a:r>
              <a:rPr lang="en-IN" sz="2000" i="1" dirty="0">
                <a:solidFill>
                  <a:schemeClr val="tx1"/>
                </a:solidFill>
              </a:rPr>
              <a:t>accruals to the </a:t>
            </a:r>
            <a:r>
              <a:rPr lang="en-IN" sz="2000" i="1" dirty="0" smtClean="0">
                <a:solidFill>
                  <a:schemeClr val="tx1"/>
                </a:solidFill>
              </a:rPr>
              <a:t>State. </a:t>
            </a:r>
            <a:endParaRPr lang="en-IN" sz="2000" i="1" dirty="0">
              <a:solidFill>
                <a:schemeClr val="tx1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 rot="10800000">
            <a:off x="534907" y="4529130"/>
            <a:ext cx="9628347" cy="284813"/>
          </a:xfrm>
          <a:prstGeom prst="triangle">
            <a:avLst/>
          </a:prstGeom>
          <a:solidFill>
            <a:srgbClr val="00206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4906" y="4973313"/>
            <a:ext cx="9628347" cy="17225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Solution –</a:t>
            </a:r>
          </a:p>
          <a:p>
            <a:pPr algn="ctr"/>
            <a:endParaRPr lang="en-IN" sz="2000" b="1" i="1" dirty="0" smtClean="0">
              <a:solidFill>
                <a:schemeClr val="tx1"/>
              </a:solidFill>
            </a:endParaRPr>
          </a:p>
          <a:p>
            <a:pPr algn="ctr"/>
            <a:r>
              <a:rPr lang="en-IN" sz="2000" b="1" i="1" dirty="0" smtClean="0">
                <a:solidFill>
                  <a:schemeClr val="tx1"/>
                </a:solidFill>
              </a:rPr>
              <a:t>An Investment Promotion Assistance which is linked to Investment (in Plant &amp; Machinery), in </a:t>
            </a:r>
            <a:r>
              <a:rPr lang="en-IN" sz="2000" b="1" i="1" dirty="0">
                <a:solidFill>
                  <a:schemeClr val="tx1"/>
                </a:solidFill>
              </a:rPr>
              <a:t>the form of Deferred </a:t>
            </a:r>
            <a:r>
              <a:rPr lang="en-IN" sz="2000" b="1" i="1" dirty="0" smtClean="0">
                <a:solidFill>
                  <a:schemeClr val="tx1"/>
                </a:solidFill>
              </a:rPr>
              <a:t>Payments with specific focus on employment generation and export oriented units</a:t>
            </a:r>
            <a:endParaRPr lang="en-U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5081" y="1469036"/>
            <a:ext cx="10087015" cy="1907300"/>
          </a:xfrm>
        </p:spPr>
        <p:txBody>
          <a:bodyPr>
            <a:normAutofit/>
          </a:bodyPr>
          <a:lstStyle/>
          <a:p>
            <a:r>
              <a:rPr lang="en-IN" sz="3000" b="1" cap="none" dirty="0"/>
              <a:t>Introducing Key principles of Post-GST Policy solution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0" b="71615" l="33529" r="57833"/>
                    </a14:imgEffect>
                  </a14:imgLayer>
                </a14:imgProps>
              </a:ext>
            </a:extLst>
          </a:blip>
          <a:srcRect l="32844" t="31297" r="41698" b="28344"/>
          <a:stretch/>
        </p:blipFill>
        <p:spPr>
          <a:xfrm>
            <a:off x="4353299" y="4601230"/>
            <a:ext cx="1991565" cy="15877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5917" y="6087637"/>
            <a:ext cx="626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 of Commerce, Industry and Employment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Government of Madhya Pradesh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43496305"/>
              </p:ext>
            </p:extLst>
          </p:nvPr>
        </p:nvGraphicFramePr>
        <p:xfrm>
          <a:off x="759300" y="2597651"/>
          <a:ext cx="4595040" cy="434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1064" y="2120317"/>
            <a:ext cx="4751361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b="1" dirty="0">
                <a:latin typeface="Calibri"/>
              </a:rPr>
              <a:t>Key Cornerstones of Post GST Policy</a:t>
            </a:r>
            <a:endParaRPr lang="en-IN" sz="1992" b="1" dirty="0"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5020" y="2606273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Delinking incentives from taxes and replacing them </a:t>
            </a: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incentives  </a:t>
            </a:r>
            <a:r>
              <a:rPr lang="en-US" sz="1217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Investment in P&amp;M*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8065" y="2720741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1</a:t>
            </a:r>
            <a:endParaRPr lang="en-IN" sz="1992" dirty="0"/>
          </a:p>
        </p:txBody>
      </p:sp>
      <p:sp>
        <p:nvSpPr>
          <p:cNvPr id="9" name="TextBox 8"/>
          <p:cNvSpPr txBox="1"/>
          <p:nvPr/>
        </p:nvSpPr>
        <p:spPr>
          <a:xfrm>
            <a:off x="3534015" y="2563435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2</a:t>
            </a:r>
            <a:endParaRPr lang="en-IN" sz="1992" dirty="0"/>
          </a:p>
        </p:txBody>
      </p:sp>
      <p:sp>
        <p:nvSpPr>
          <p:cNvPr id="10" name="TextBox 9"/>
          <p:cNvSpPr txBox="1"/>
          <p:nvPr/>
        </p:nvSpPr>
        <p:spPr>
          <a:xfrm>
            <a:off x="4268256" y="4524894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3</a:t>
            </a:r>
            <a:endParaRPr lang="en-IN" sz="1992" dirty="0"/>
          </a:p>
        </p:txBody>
      </p:sp>
      <p:sp>
        <p:nvSpPr>
          <p:cNvPr id="11" name="TextBox 10"/>
          <p:cNvSpPr txBox="1"/>
          <p:nvPr/>
        </p:nvSpPr>
        <p:spPr>
          <a:xfrm>
            <a:off x="2609481" y="5759959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4</a:t>
            </a:r>
            <a:endParaRPr lang="en-IN" sz="1992" dirty="0"/>
          </a:p>
        </p:txBody>
      </p:sp>
      <p:sp>
        <p:nvSpPr>
          <p:cNvPr id="12" name="TextBox 11"/>
          <p:cNvSpPr txBox="1"/>
          <p:nvPr/>
        </p:nvSpPr>
        <p:spPr>
          <a:xfrm>
            <a:off x="791212" y="4460070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5</a:t>
            </a:r>
            <a:endParaRPr lang="en-IN" sz="1992" dirty="0"/>
          </a:p>
        </p:txBody>
      </p:sp>
      <p:sp>
        <p:nvSpPr>
          <p:cNvPr id="13" name="TextBox 12"/>
          <p:cNvSpPr txBox="1"/>
          <p:nvPr/>
        </p:nvSpPr>
        <p:spPr>
          <a:xfrm>
            <a:off x="5230034" y="2606272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1</a:t>
            </a:r>
            <a:endParaRPr lang="en-IN" sz="2545" dirty="0"/>
          </a:p>
        </p:txBody>
      </p:sp>
      <p:sp>
        <p:nvSpPr>
          <p:cNvPr id="14" name="Rectangle 13"/>
          <p:cNvSpPr/>
          <p:nvPr/>
        </p:nvSpPr>
        <p:spPr>
          <a:xfrm>
            <a:off x="5565020" y="3467010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 capital sensitivity of smaller investors higher incentive percentage offered to smaller investments 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30034" y="3467010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2</a:t>
            </a:r>
            <a:endParaRPr lang="en-IN" sz="2545" dirty="0"/>
          </a:p>
        </p:txBody>
      </p:sp>
      <p:sp>
        <p:nvSpPr>
          <p:cNvPr id="16" name="Rectangle 15"/>
          <p:cNvSpPr/>
          <p:nvPr/>
        </p:nvSpPr>
        <p:spPr>
          <a:xfrm>
            <a:off x="5565020" y="4334844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Discouraging idling capacity through linking incentives with annual production value in monetary terms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30034" y="4334844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3</a:t>
            </a:r>
            <a:endParaRPr lang="en-IN" sz="2545" dirty="0"/>
          </a:p>
        </p:txBody>
      </p:sp>
      <p:sp>
        <p:nvSpPr>
          <p:cNvPr id="18" name="Rectangle 17"/>
          <p:cNvSpPr/>
          <p:nvPr/>
        </p:nvSpPr>
        <p:spPr>
          <a:xfrm>
            <a:off x="5565020" y="5182271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export oriented units by offering higher  incentives  to units exporting their produce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30034" y="5182271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4</a:t>
            </a:r>
            <a:endParaRPr lang="en-IN" sz="2545" dirty="0"/>
          </a:p>
        </p:txBody>
      </p:sp>
      <p:sp>
        <p:nvSpPr>
          <p:cNvPr id="20" name="Rectangle 19"/>
          <p:cNvSpPr/>
          <p:nvPr/>
        </p:nvSpPr>
        <p:spPr>
          <a:xfrm>
            <a:off x="5565020" y="6054385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export oriented units by offering higher  incentives  to units exporting their produce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0034" y="6054385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5</a:t>
            </a:r>
            <a:endParaRPr lang="en-IN" sz="2545" dirty="0"/>
          </a:p>
        </p:txBody>
      </p:sp>
      <p:sp>
        <p:nvSpPr>
          <p:cNvPr id="22" name="TextBox 21"/>
          <p:cNvSpPr txBox="1"/>
          <p:nvPr/>
        </p:nvSpPr>
        <p:spPr>
          <a:xfrm>
            <a:off x="4338144" y="2128502"/>
            <a:ext cx="5817804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b="1" dirty="0">
                <a:latin typeface="Calibri"/>
              </a:rPr>
              <a:t>              Key Design Principles aligned to Cornerstones</a:t>
            </a:r>
            <a:endParaRPr lang="en-IN" sz="1992" b="1" dirty="0">
              <a:latin typeface="Calibri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679974" y="1405773"/>
            <a:ext cx="93477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cap="none" dirty="0" smtClean="0"/>
              <a:t>Key Principles enshrining Investment Promotion Assistance </a:t>
            </a:r>
            <a:endParaRPr lang="en-US" altLang="zh-CN" sz="3000" cap="none" dirty="0"/>
          </a:p>
        </p:txBody>
      </p:sp>
      <p:sp>
        <p:nvSpPr>
          <p:cNvPr id="24" name="TextBox 23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*P&amp;M- Plant &amp; Machinery excluding land and dwelling units ( for more details refer to amended Industrial Promotion Policy , 2014 released in Oct’17</a:t>
            </a:r>
            <a:endParaRPr lang="en-IN" sz="1200" i="1" dirty="0"/>
          </a:p>
        </p:txBody>
      </p:sp>
    </p:spTree>
    <p:extLst>
      <p:ext uri="{BB962C8B-B14F-4D97-AF65-F5344CB8AC3E}">
        <p14:creationId xmlns:p14="http://schemas.microsoft.com/office/powerpoint/2010/main" val="28686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000" cap="none" dirty="0"/>
              <a:t>Introducing the Four Step-Approach </a:t>
            </a:r>
            <a:r>
              <a:rPr lang="en-US" altLang="zh-CN" sz="3000" cap="none" dirty="0" smtClean="0"/>
              <a:t>to calculate Investment Promotion Assistance</a:t>
            </a:r>
            <a:endParaRPr lang="en-IN" sz="3000" cap="none" dirty="0"/>
          </a:p>
        </p:txBody>
      </p:sp>
      <p:sp>
        <p:nvSpPr>
          <p:cNvPr id="5" name="TextBox 4"/>
          <p:cNvSpPr txBox="1"/>
          <p:nvPr/>
        </p:nvSpPr>
        <p:spPr>
          <a:xfrm>
            <a:off x="697119" y="2048022"/>
            <a:ext cx="4751361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b="1" dirty="0">
                <a:latin typeface="Calibri"/>
              </a:rPr>
              <a:t>Defining four-step approach</a:t>
            </a:r>
            <a:endParaRPr lang="en-IN" sz="1992" b="1" dirty="0"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52058" y="2558149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formula that calculates applicable Investment promotion assistance at a certain value of  </a:t>
            </a:r>
            <a:r>
              <a:rPr lang="en-US" sz="1217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 in P&amp;M*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8361" y="2558149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1</a:t>
            </a:r>
            <a:endParaRPr lang="en-IN" sz="2545" dirty="0"/>
          </a:p>
        </p:txBody>
      </p:sp>
      <p:sp>
        <p:nvSpPr>
          <p:cNvPr id="8" name="Rectangle 7"/>
          <p:cNvSpPr/>
          <p:nvPr/>
        </p:nvSpPr>
        <p:spPr>
          <a:xfrm>
            <a:off x="5452058" y="3418886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Applicable assistance calculated in step 1 multiplied to a constant whose value depends on current year </a:t>
            </a:r>
            <a:r>
              <a:rPr lang="en-US" sz="1217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8361" y="3418886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2</a:t>
            </a:r>
            <a:endParaRPr lang="en-IN" sz="2545" dirty="0"/>
          </a:p>
        </p:txBody>
      </p:sp>
      <p:sp>
        <p:nvSpPr>
          <p:cNvPr id="10" name="Rectangle 9"/>
          <p:cNvSpPr/>
          <p:nvPr/>
        </p:nvSpPr>
        <p:spPr>
          <a:xfrm>
            <a:off x="5444711" y="4286720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value calculated in step 2, multiplied to Export Multiple a constant whose value depends on  annual % of exports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1013" y="4286720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3</a:t>
            </a:r>
            <a:endParaRPr lang="en-IN" sz="2545" dirty="0"/>
          </a:p>
        </p:txBody>
      </p:sp>
      <p:sp>
        <p:nvSpPr>
          <p:cNvPr id="12" name="Rectangle 11"/>
          <p:cNvSpPr/>
          <p:nvPr/>
        </p:nvSpPr>
        <p:spPr>
          <a:xfrm>
            <a:off x="5477623" y="5134147"/>
            <a:ext cx="4558016" cy="5082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</a:pPr>
            <a:r>
              <a:rPr lang="en-US" sz="121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value calculated in step 2, multiplied to Export Multiple a constant whose value depends on annual employment  </a:t>
            </a:r>
            <a:endParaRPr lang="en-IN" sz="121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3926" y="5134147"/>
            <a:ext cx="329633" cy="5076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45" dirty="0"/>
              <a:t>4</a:t>
            </a:r>
            <a:endParaRPr lang="en-IN" sz="2545" dirty="0"/>
          </a:p>
        </p:txBody>
      </p:sp>
      <p:sp>
        <p:nvSpPr>
          <p:cNvPr id="14" name="TextBox 13"/>
          <p:cNvSpPr txBox="1"/>
          <p:nvPr/>
        </p:nvSpPr>
        <p:spPr>
          <a:xfrm>
            <a:off x="4266319" y="2043908"/>
            <a:ext cx="5817804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b="1" dirty="0">
                <a:latin typeface="Calibri"/>
              </a:rPr>
              <a:t>              Elaborating the four-step approach</a:t>
            </a:r>
            <a:endParaRPr lang="en-IN" sz="1992" b="1" dirty="0">
              <a:latin typeface="Calibri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009678656"/>
              </p:ext>
            </p:extLst>
          </p:nvPr>
        </p:nvGraphicFramePr>
        <p:xfrm>
          <a:off x="893057" y="2376575"/>
          <a:ext cx="3974401" cy="4497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97118" y="4171804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1</a:t>
            </a:r>
            <a:endParaRPr lang="en-IN" sz="1992" dirty="0"/>
          </a:p>
        </p:txBody>
      </p:sp>
      <p:sp>
        <p:nvSpPr>
          <p:cNvPr id="17" name="TextBox 16"/>
          <p:cNvSpPr txBox="1"/>
          <p:nvPr/>
        </p:nvSpPr>
        <p:spPr>
          <a:xfrm>
            <a:off x="1788777" y="3839521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2</a:t>
            </a:r>
            <a:endParaRPr lang="en-IN" sz="1992" dirty="0"/>
          </a:p>
        </p:txBody>
      </p:sp>
      <p:sp>
        <p:nvSpPr>
          <p:cNvPr id="18" name="TextBox 17"/>
          <p:cNvSpPr txBox="1"/>
          <p:nvPr/>
        </p:nvSpPr>
        <p:spPr>
          <a:xfrm>
            <a:off x="2788499" y="3521736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3</a:t>
            </a:r>
            <a:endParaRPr lang="en-IN" sz="1992" dirty="0"/>
          </a:p>
        </p:txBody>
      </p:sp>
      <p:sp>
        <p:nvSpPr>
          <p:cNvPr id="19" name="TextBox 18"/>
          <p:cNvSpPr txBox="1"/>
          <p:nvPr/>
        </p:nvSpPr>
        <p:spPr>
          <a:xfrm>
            <a:off x="3823668" y="3196105"/>
            <a:ext cx="543013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2" dirty="0"/>
              <a:t>4</a:t>
            </a:r>
            <a:endParaRPr lang="en-IN" sz="1992" dirty="0"/>
          </a:p>
        </p:txBody>
      </p:sp>
      <p:sp>
        <p:nvSpPr>
          <p:cNvPr id="20" name="Rectangle 19"/>
          <p:cNvSpPr/>
          <p:nvPr/>
        </p:nvSpPr>
        <p:spPr>
          <a:xfrm>
            <a:off x="746482" y="2554395"/>
            <a:ext cx="3803418" cy="56313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39" b="1" dirty="0">
                <a:ln w="0"/>
                <a:solidFill>
                  <a:schemeClr val="tx1"/>
                </a:solidFill>
              </a:rPr>
              <a:t>Applicable Investment in Plant and Machinery</a:t>
            </a:r>
            <a:endParaRPr lang="en-IN" sz="1439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1373063" y="3228594"/>
            <a:ext cx="294362" cy="891596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992" dirty="0"/>
          </a:p>
        </p:txBody>
      </p:sp>
      <p:sp>
        <p:nvSpPr>
          <p:cNvPr id="22" name="Down Arrow 21"/>
          <p:cNvSpPr/>
          <p:nvPr/>
        </p:nvSpPr>
        <p:spPr>
          <a:xfrm>
            <a:off x="4266319" y="4461250"/>
            <a:ext cx="294362" cy="891596"/>
          </a:xfrm>
          <a:prstGeom prst="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992" dirty="0"/>
          </a:p>
        </p:txBody>
      </p:sp>
      <p:sp>
        <p:nvSpPr>
          <p:cNvPr id="23" name="Rectangle 22"/>
          <p:cNvSpPr/>
          <p:nvPr/>
        </p:nvSpPr>
        <p:spPr>
          <a:xfrm>
            <a:off x="795374" y="6074917"/>
            <a:ext cx="3803418" cy="56313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39" b="1" dirty="0">
                <a:ln w="0"/>
                <a:solidFill>
                  <a:schemeClr val="tx1"/>
                </a:solidFill>
              </a:rPr>
              <a:t>Calculated Yearly Incentive Value </a:t>
            </a:r>
            <a:endParaRPr lang="en-IN" sz="1439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47989" y="5866922"/>
            <a:ext cx="4854737" cy="78002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Basic Investment Assistance Value </a:t>
            </a:r>
            <a:r>
              <a:rPr lang="en-US" sz="1217" dirty="0">
                <a:solidFill>
                  <a:srgbClr val="C00000"/>
                </a:solidFill>
                <a:ea typeface="ＭＳ Ｐゴシック" pitchFamily="34" charset="-128"/>
              </a:rPr>
              <a:t>– </a:t>
            </a:r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Capped at 150 crores </a:t>
            </a:r>
          </a:p>
          <a:p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Gross Supply Value Multiple – varies from 0 to 1</a:t>
            </a:r>
          </a:p>
          <a:p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Export Multiple – varies from 1 to 1.2</a:t>
            </a:r>
          </a:p>
          <a:p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Employment Multiple</a:t>
            </a:r>
            <a:r>
              <a:rPr lang="en-US" sz="1217" dirty="0">
                <a:solidFill>
                  <a:srgbClr val="C00000"/>
                </a:solidFill>
                <a:ea typeface="ＭＳ Ｐゴシック" pitchFamily="34" charset="-128"/>
              </a:rPr>
              <a:t> –</a:t>
            </a:r>
            <a:r>
              <a:rPr lang="en-US" sz="1217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varies from  1 to 1.5</a:t>
            </a:r>
            <a:endParaRPr lang="en-IN" sz="1217" dirty="0">
              <a:solidFill>
                <a:srgbClr val="C00000"/>
              </a:solidFill>
              <a:latin typeface="Calibri"/>
              <a:ea typeface="ＭＳ Ｐゴシック" pitchFamily="34" charset="-128"/>
            </a:endParaRPr>
          </a:p>
        </p:txBody>
      </p:sp>
      <p:sp>
        <p:nvSpPr>
          <p:cNvPr id="25" name="5-Point Star 24"/>
          <p:cNvSpPr/>
          <p:nvPr/>
        </p:nvSpPr>
        <p:spPr>
          <a:xfrm>
            <a:off x="4991606" y="5722015"/>
            <a:ext cx="308529" cy="188268"/>
          </a:xfrm>
          <a:prstGeom prst="star5">
            <a:avLst/>
          </a:prstGeom>
          <a:solidFill>
            <a:srgbClr val="FFFF00"/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992" dirty="0"/>
          </a:p>
        </p:txBody>
      </p:sp>
      <p:sp>
        <p:nvSpPr>
          <p:cNvPr id="29" name="TextBox 28"/>
          <p:cNvSpPr txBox="1"/>
          <p:nvPr/>
        </p:nvSpPr>
        <p:spPr>
          <a:xfrm>
            <a:off x="420520" y="6929395"/>
            <a:ext cx="98571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*P&amp;M- Plant &amp; Machinery excluding land and dwelling units ( for more details refer to amended Industrial Promotion Policy , 2014 released in Oct’17</a:t>
            </a:r>
            <a:endParaRPr lang="en-IN" sz="1200" i="1" dirty="0"/>
          </a:p>
        </p:txBody>
      </p:sp>
    </p:spTree>
    <p:extLst>
      <p:ext uri="{BB962C8B-B14F-4D97-AF65-F5344CB8AC3E}">
        <p14:creationId xmlns:p14="http://schemas.microsoft.com/office/powerpoint/2010/main" val="9329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resentation_Regular_Print">
  <a:themeElements>
    <a:clrScheme name="Custom 2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636063</vt:lpwstr>
  </property>
  <property fmtid="{D5CDD505-2E9C-101B-9397-08002B2CF9AE}" pid="4" name="OptimizationTime">
    <vt:lpwstr>20171106_1713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5738</TotalTime>
  <Words>1013</Words>
  <Application>Microsoft Office PowerPoint</Application>
  <PresentationFormat>Custom</PresentationFormat>
  <Paragraphs>174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ＭＳ Ｐゴシック</vt:lpstr>
      <vt:lpstr>Arial</vt:lpstr>
      <vt:lpstr>Calibri</vt:lpstr>
      <vt:lpstr>EYInterstate</vt:lpstr>
      <vt:lpstr>EYInterstate Light</vt:lpstr>
      <vt:lpstr>Gill Sans MT</vt:lpstr>
      <vt:lpstr>华文中宋</vt:lpstr>
      <vt:lpstr>Wingdings</vt:lpstr>
      <vt:lpstr>Wingdings 2</vt:lpstr>
      <vt:lpstr>EY_Presentation_Regular_Print</vt:lpstr>
      <vt:lpstr>Dividend</vt:lpstr>
      <vt:lpstr>Adobe Acrobat Document</vt:lpstr>
      <vt:lpstr>User Manual – Investment Promotion Assistance Toolkit</vt:lpstr>
      <vt:lpstr>TABLE OF CONTENTS</vt:lpstr>
      <vt:lpstr>Background context of Post-GST Policy</vt:lpstr>
      <vt:lpstr>Fiscal incentives available to industries under the erstwhile Industrial Promotion Policy (Pre GST)</vt:lpstr>
      <vt:lpstr>Erstwhile Incentives that are subsumed in GST and no longer applicable</vt:lpstr>
      <vt:lpstr>Proposed Solution to replace extant exemptions</vt:lpstr>
      <vt:lpstr>Introducing Key principles of Post-GST Policy solution</vt:lpstr>
      <vt:lpstr>Key Principles enshrining Investment Promotion Assistance </vt:lpstr>
      <vt:lpstr>Introducing the Four Step-Approach to calculate Investment Promotion Assistance</vt:lpstr>
      <vt:lpstr>Assistance calculator toolkit Instructions</vt:lpstr>
      <vt:lpstr>Decoding the Calculator toolkit </vt:lpstr>
      <vt:lpstr>Decoding output for First year</vt:lpstr>
      <vt:lpstr>Decoding output Second year onwards</vt:lpstr>
      <vt:lpstr>Decoding output parameters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GST</dc:title>
  <dc:creator>Vinay Sharma</dc:creator>
  <cp:lastModifiedBy>Amit Kumar Gupta</cp:lastModifiedBy>
  <cp:revision>722</cp:revision>
  <cp:lastPrinted>2017-09-20T05:39:19Z</cp:lastPrinted>
  <dcterms:created xsi:type="dcterms:W3CDTF">2013-03-29T21:33:05Z</dcterms:created>
  <dcterms:modified xsi:type="dcterms:W3CDTF">2017-11-06T11:39:51Z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Rs.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2017-11-02T06:48:35Z</vt:filetime>
  </property>
</Properties>
</file>